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363" r:id="rId2"/>
    <p:sldId id="376" r:id="rId3"/>
    <p:sldId id="375" r:id="rId4"/>
    <p:sldId id="377" r:id="rId5"/>
    <p:sldId id="378" r:id="rId6"/>
    <p:sldId id="379" r:id="rId7"/>
    <p:sldId id="380" r:id="rId8"/>
    <p:sldId id="381" r:id="rId9"/>
    <p:sldId id="382" r:id="rId10"/>
    <p:sldId id="383" r:id="rId11"/>
    <p:sldId id="384" r:id="rId12"/>
    <p:sldId id="385" r:id="rId13"/>
    <p:sldId id="400" r:id="rId14"/>
    <p:sldId id="399" r:id="rId15"/>
    <p:sldId id="408" r:id="rId16"/>
    <p:sldId id="401" r:id="rId17"/>
    <p:sldId id="402" r:id="rId18"/>
    <p:sldId id="410" r:id="rId19"/>
    <p:sldId id="411" r:id="rId20"/>
    <p:sldId id="412" r:id="rId21"/>
    <p:sldId id="413" r:id="rId22"/>
    <p:sldId id="414" r:id="rId23"/>
    <p:sldId id="415" r:id="rId24"/>
    <p:sldId id="416" r:id="rId25"/>
    <p:sldId id="417" r:id="rId26"/>
    <p:sldId id="418" r:id="rId27"/>
    <p:sldId id="419" r:id="rId28"/>
    <p:sldId id="420" r:id="rId29"/>
    <p:sldId id="421" r:id="rId30"/>
    <p:sldId id="422" r:id="rId31"/>
    <p:sldId id="423" r:id="rId32"/>
    <p:sldId id="424" r:id="rId33"/>
    <p:sldId id="425" r:id="rId34"/>
    <p:sldId id="426" r:id="rId35"/>
    <p:sldId id="427" r:id="rId36"/>
    <p:sldId id="428" r:id="rId37"/>
    <p:sldId id="429" r:id="rId38"/>
    <p:sldId id="430" r:id="rId39"/>
    <p:sldId id="431" r:id="rId40"/>
    <p:sldId id="432" r:id="rId41"/>
    <p:sldId id="433" r:id="rId42"/>
    <p:sldId id="434" r:id="rId43"/>
    <p:sldId id="435" r:id="rId44"/>
    <p:sldId id="436" r:id="rId45"/>
    <p:sldId id="437" r:id="rId46"/>
    <p:sldId id="438" r:id="rId47"/>
    <p:sldId id="439" r:id="rId48"/>
    <p:sldId id="440" r:id="rId49"/>
    <p:sldId id="442" r:id="rId50"/>
    <p:sldId id="441" r:id="rId51"/>
    <p:sldId id="443" r:id="rId52"/>
    <p:sldId id="444" r:id="rId53"/>
    <p:sldId id="445" r:id="rId54"/>
    <p:sldId id="446" r:id="rId55"/>
    <p:sldId id="447" r:id="rId56"/>
    <p:sldId id="448" r:id="rId57"/>
    <p:sldId id="449" r:id="rId58"/>
    <p:sldId id="450" r:id="rId59"/>
    <p:sldId id="451" r:id="rId60"/>
    <p:sldId id="452" r:id="rId61"/>
    <p:sldId id="453" r:id="rId62"/>
    <p:sldId id="454" r:id="rId63"/>
    <p:sldId id="455" r:id="rId64"/>
    <p:sldId id="456" r:id="rId65"/>
    <p:sldId id="260" r:id="rId66"/>
  </p:sldIdLst>
  <p:sldSz cx="12188825"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55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79" autoAdjust="0"/>
    <p:restoredTop sz="93816" autoAdjust="0"/>
  </p:normalViewPr>
  <p:slideViewPr>
    <p:cSldViewPr>
      <p:cViewPr varScale="1">
        <p:scale>
          <a:sx n="107" d="100"/>
          <a:sy n="107" d="100"/>
        </p:scale>
        <p:origin x="736" y="176"/>
      </p:cViewPr>
      <p:guideLst>
        <p:guide orient="horz" pos="2160"/>
        <p:guide pos="4559"/>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A10496-95F9-41A9-AC28-8A76E808283B}" type="datetimeFigureOut">
              <a:rPr lang="en-US" smtClean="0"/>
              <a:t>2/9/23</a:t>
            </a:fld>
            <a:endParaRPr lang="en-US" dirty="0"/>
          </a:p>
        </p:txBody>
      </p:sp>
      <p:sp>
        <p:nvSpPr>
          <p:cNvPr id="4" name="Slide Image Placeholder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2EE822B-348F-4EB9-8027-FC6D811E3131}" type="slidenum">
              <a:rPr lang="en-US" smtClean="0"/>
              <a:t>‹#›</a:t>
            </a:fld>
            <a:endParaRPr lang="en-US" dirty="0"/>
          </a:p>
        </p:txBody>
      </p:sp>
    </p:spTree>
    <p:extLst>
      <p:ext uri="{BB962C8B-B14F-4D97-AF65-F5344CB8AC3E}">
        <p14:creationId xmlns:p14="http://schemas.microsoft.com/office/powerpoint/2010/main" val="4147793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EE822B-348F-4EB9-8027-FC6D811E3131}" type="slidenum">
              <a:rPr lang="en-US" smtClean="0"/>
              <a:t>9</a:t>
            </a:fld>
            <a:endParaRPr lang="en-US" dirty="0"/>
          </a:p>
        </p:txBody>
      </p:sp>
    </p:spTree>
    <p:extLst>
      <p:ext uri="{BB962C8B-B14F-4D97-AF65-F5344CB8AC3E}">
        <p14:creationId xmlns:p14="http://schemas.microsoft.com/office/powerpoint/2010/main" val="41139355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 hear about this law</a:t>
            </a:r>
            <a:r>
              <a:rPr lang="en-US" baseline="0" dirty="0"/>
              <a:t> but what it means and the process is still unclear.</a:t>
            </a:r>
            <a:endParaRPr lang="en-US" dirty="0"/>
          </a:p>
        </p:txBody>
      </p:sp>
      <p:sp>
        <p:nvSpPr>
          <p:cNvPr id="4" name="Slide Number Placeholder 3"/>
          <p:cNvSpPr>
            <a:spLocks noGrp="1"/>
          </p:cNvSpPr>
          <p:nvPr>
            <p:ph type="sldNum" sz="quarter" idx="10"/>
          </p:nvPr>
        </p:nvSpPr>
        <p:spPr/>
        <p:txBody>
          <a:bodyPr/>
          <a:lstStyle/>
          <a:p>
            <a:fld id="{22EE822B-348F-4EB9-8027-FC6D811E3131}" type="slidenum">
              <a:rPr lang="en-US" smtClean="0"/>
              <a:t>20</a:t>
            </a:fld>
            <a:endParaRPr lang="en-US" dirty="0"/>
          </a:p>
        </p:txBody>
      </p:sp>
    </p:spTree>
    <p:extLst>
      <p:ext uri="{BB962C8B-B14F-4D97-AF65-F5344CB8AC3E}">
        <p14:creationId xmlns:p14="http://schemas.microsoft.com/office/powerpoint/2010/main" val="8349332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2EE822B-348F-4EB9-8027-FC6D811E3131}" type="slidenum">
              <a:rPr lang="en-US" smtClean="0"/>
              <a:t>24</a:t>
            </a:fld>
            <a:endParaRPr lang="en-US" dirty="0"/>
          </a:p>
        </p:txBody>
      </p:sp>
    </p:spTree>
    <p:extLst>
      <p:ext uri="{BB962C8B-B14F-4D97-AF65-F5344CB8AC3E}">
        <p14:creationId xmlns:p14="http://schemas.microsoft.com/office/powerpoint/2010/main" val="22884255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625267"/>
            <a:r>
              <a:rPr lang="en-US" dirty="0"/>
              <a:t>3. The application of the petitioner and supporting documentation, if any, shall set forth the factual basis for the request and probable cause for issuance of a temporary order. The court may conduct an examination under oath of the petitioner and any witness the petitioner may produce.</a:t>
            </a:r>
          </a:p>
          <a:p>
            <a:pPr defTabSz="625267"/>
            <a:endParaRPr lang="en-US" dirty="0"/>
          </a:p>
          <a:p>
            <a:pPr defTabSz="625267"/>
            <a:r>
              <a:rPr lang="en-US" dirty="0"/>
              <a:t>The law enforcement officer shall take possession of all firearms, rifles and shotguns that are surrendered, that are in plain sight, or that are discovered pursuant to a lawful search. </a:t>
            </a:r>
          </a:p>
          <a:p>
            <a:endParaRPr lang="en-US" dirty="0"/>
          </a:p>
        </p:txBody>
      </p:sp>
      <p:sp>
        <p:nvSpPr>
          <p:cNvPr id="4" name="Slide Number Placeholder 3"/>
          <p:cNvSpPr>
            <a:spLocks noGrp="1"/>
          </p:cNvSpPr>
          <p:nvPr>
            <p:ph type="sldNum" sz="quarter" idx="10"/>
          </p:nvPr>
        </p:nvSpPr>
        <p:spPr/>
        <p:txBody>
          <a:bodyPr/>
          <a:lstStyle/>
          <a:p>
            <a:fld id="{22EE822B-348F-4EB9-8027-FC6D811E3131}" type="slidenum">
              <a:rPr lang="en-US" smtClean="0"/>
              <a:t>25</a:t>
            </a:fld>
            <a:endParaRPr lang="en-US" dirty="0"/>
          </a:p>
        </p:txBody>
      </p:sp>
    </p:spTree>
    <p:extLst>
      <p:ext uri="{BB962C8B-B14F-4D97-AF65-F5344CB8AC3E}">
        <p14:creationId xmlns:p14="http://schemas.microsoft.com/office/powerpoint/2010/main" val="1740001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rPr>
              <a:t>The specific issue in the </a:t>
            </a:r>
            <a:r>
              <a:rPr lang="en-US" altLang="en-US" i="1" dirty="0">
                <a:latin typeface="Arial" panose="020B0604020202020204" pitchFamily="34" charset="0"/>
              </a:rPr>
              <a:t>Port Washington</a:t>
            </a:r>
            <a:r>
              <a:rPr lang="en-US" altLang="en-US" dirty="0">
                <a:latin typeface="Arial" panose="020B0604020202020204" pitchFamily="34" charset="0"/>
              </a:rPr>
              <a:t> case was the disclosure of a student’s pregnancy.  Parents also generally have rights to review their child’s “education records” (which is very broadly defined) under FERPA (Family Educational Rights and Privacy Act, 20 U.S.C. §1232g).  </a:t>
            </a:r>
          </a:p>
          <a:p>
            <a:r>
              <a:rPr lang="en-US" altLang="en-US" dirty="0">
                <a:latin typeface="Arial" panose="020B0604020202020204" pitchFamily="34" charset="0"/>
              </a:rPr>
              <a:t>Moreover, although the Education Law does not specifically require the reporting of alcohol or substance abuse, it does strongly encourage such reporting by granting immunity from civil liability to school officials who report suspected abuse to certain other school officials or to the parents or legal guardians.  New York Education Law §3028-a.  New York Education Law §3028-b requires school districts to annually provide a written explanation to teachers and other school officials regarding the reporting of drug abuse, including the grant of immunity to school officials under §3028-a.</a:t>
            </a:r>
          </a:p>
          <a:p>
            <a:r>
              <a:rPr lang="en-US" altLang="en-US" dirty="0">
                <a:latin typeface="Arial" panose="020B0604020202020204" pitchFamily="34" charset="0"/>
              </a:rPr>
              <a:t> </a:t>
            </a:r>
          </a:p>
          <a:p>
            <a:r>
              <a:rPr lang="en-US" altLang="en-US" b="1" i="1" dirty="0">
                <a:latin typeface="Arial" panose="020B0604020202020204" pitchFamily="34" charset="0"/>
              </a:rPr>
              <a:t>Must </a:t>
            </a:r>
            <a:r>
              <a:rPr lang="en-US" altLang="en-US" b="1" dirty="0">
                <a:latin typeface="Arial" panose="020B0604020202020204" pitchFamily="34" charset="0"/>
              </a:rPr>
              <a:t>school employees inform the parents of a student’s pregnancy?  Are school employees </a:t>
            </a:r>
            <a:r>
              <a:rPr lang="en-US" altLang="en-US" b="1" i="1" dirty="0">
                <a:latin typeface="Arial" panose="020B0604020202020204" pitchFamily="34" charset="0"/>
              </a:rPr>
              <a:t>allowed</a:t>
            </a:r>
            <a:r>
              <a:rPr lang="en-US" altLang="en-US" b="1" dirty="0">
                <a:latin typeface="Arial" panose="020B0604020202020204" pitchFamily="34" charset="0"/>
              </a:rPr>
              <a:t> to inform parents of a student pregnancy?</a:t>
            </a:r>
            <a:endParaRPr lang="en-US" altLang="en-US" dirty="0">
              <a:latin typeface="Arial" panose="020B0604020202020204" pitchFamily="34" charset="0"/>
            </a:endParaRPr>
          </a:p>
          <a:p>
            <a:r>
              <a:rPr lang="en-US" altLang="en-US" dirty="0">
                <a:latin typeface="Arial" panose="020B0604020202020204" pitchFamily="34" charset="0"/>
              </a:rPr>
              <a:t>This is an area that is subject to great controversy and the rules have not yet been clearly defined in New York.</a:t>
            </a:r>
          </a:p>
          <a:p>
            <a:r>
              <a:rPr lang="en-US" altLang="en-US" dirty="0">
                <a:latin typeface="Arial" panose="020B0604020202020204" pitchFamily="34" charset="0"/>
              </a:rPr>
              <a:t>School employees are arguably </a:t>
            </a:r>
            <a:r>
              <a:rPr lang="en-US" altLang="en-US" u="sng" dirty="0">
                <a:latin typeface="Arial" panose="020B0604020202020204" pitchFamily="34" charset="0"/>
              </a:rPr>
              <a:t>required</a:t>
            </a:r>
            <a:r>
              <a:rPr lang="en-US" altLang="en-US" dirty="0">
                <a:latin typeface="Arial" panose="020B0604020202020204" pitchFamily="34" charset="0"/>
              </a:rPr>
              <a:t> to inform a student’s parent[s] of her pregnancy under Section 136.3(a)(5) of the Regulations of the Commissioner of Education.  Schools are required to advise the parents of students </a:t>
            </a:r>
            <a:r>
              <a:rPr lang="en-US" altLang="en-US" i="1" dirty="0">
                <a:latin typeface="Arial" panose="020B0604020202020204" pitchFamily="34" charset="0"/>
              </a:rPr>
              <a:t>in writing</a:t>
            </a:r>
            <a:r>
              <a:rPr lang="en-US" altLang="en-US" dirty="0">
                <a:latin typeface="Arial" panose="020B0604020202020204" pitchFamily="34" charset="0"/>
              </a:rPr>
              <a:t> when “any aspect of the total school health program indicates that such student has defective sight or hearing, or a physical disability or other condition which may require professional attention with regard to health.”  As stated above, relying upon the language from the regulations of the Commissioner of Education, the judge in </a:t>
            </a:r>
            <a:r>
              <a:rPr lang="en-US" altLang="en-US" i="1" dirty="0">
                <a:latin typeface="Arial" panose="020B0604020202020204" pitchFamily="34" charset="0"/>
              </a:rPr>
              <a:t>Port Washington</a:t>
            </a:r>
            <a:r>
              <a:rPr lang="en-US" altLang="en-US" dirty="0">
                <a:latin typeface="Arial" panose="020B0604020202020204" pitchFamily="34" charset="0"/>
              </a:rPr>
              <a:t>, 2006 WL 47447, a case which dealt specifically with a student pregnancy notification policy, stated that:  “New York State Law obligates a school to inform parents of the conditions that affect the health, safety, and welfare of their students.”  </a:t>
            </a:r>
            <a:r>
              <a:rPr lang="en-US" altLang="en-US" i="1" dirty="0">
                <a:latin typeface="Arial" panose="020B0604020202020204" pitchFamily="34" charset="0"/>
              </a:rPr>
              <a:t>Port Washington</a:t>
            </a:r>
            <a:r>
              <a:rPr lang="en-US" altLang="en-US" dirty="0">
                <a:latin typeface="Arial" panose="020B0604020202020204" pitchFamily="34" charset="0"/>
              </a:rPr>
              <a:t>, at *8, citing 8 N.Y.C.R. §136.3(a)(2).  The judge pointed out that this regulation does not exclude pregnancy from the list of “conditions” which may require professional attention and of which parents are </a:t>
            </a:r>
            <a:r>
              <a:rPr lang="en-US" altLang="en-US" u="sng" dirty="0">
                <a:latin typeface="Arial" panose="020B0604020202020204" pitchFamily="34" charset="0"/>
              </a:rPr>
              <a:t>required</a:t>
            </a:r>
            <a:r>
              <a:rPr lang="en-US" altLang="en-US" dirty="0">
                <a:latin typeface="Arial" panose="020B0604020202020204" pitchFamily="34" charset="0"/>
              </a:rPr>
              <a:t> to be advised.  </a:t>
            </a:r>
            <a:r>
              <a:rPr lang="en-US" altLang="en-US" i="1" dirty="0">
                <a:latin typeface="Arial" panose="020B0604020202020204" pitchFamily="34" charset="0"/>
              </a:rPr>
              <a:t>Id.</a:t>
            </a:r>
            <a:r>
              <a:rPr lang="en-US" altLang="en-US" dirty="0">
                <a:latin typeface="Arial" panose="020B0604020202020204" pitchFamily="34" charset="0"/>
              </a:rPr>
              <a:t> at *8.  The statement of the </a:t>
            </a:r>
            <a:r>
              <a:rPr lang="en-US" altLang="en-US" i="1" dirty="0">
                <a:latin typeface="Arial" panose="020B0604020202020204" pitchFamily="34" charset="0"/>
              </a:rPr>
              <a:t>Port Washington</a:t>
            </a:r>
            <a:r>
              <a:rPr lang="en-US" altLang="en-US" dirty="0">
                <a:latin typeface="Arial" panose="020B0604020202020204" pitchFamily="34" charset="0"/>
              </a:rPr>
              <a:t> court is not technically a decision of the court.  Because of the posture of the case, the issue was not actually “decided.”  The statement is “dictum.”  Also, the jurisdiction of the United States District Court for the Eastern District is not authoritative in this part of the State.  Nonetheless, until there are additional court decisions, it would be reasonable to follow </a:t>
            </a:r>
            <a:r>
              <a:rPr lang="en-US" altLang="en-US" i="1" dirty="0">
                <a:latin typeface="Arial" panose="020B0604020202020204" pitchFamily="34" charset="0"/>
              </a:rPr>
              <a:t>Port Washington</a:t>
            </a:r>
            <a:r>
              <a:rPr lang="en-US" altLang="en-US" dirty="0">
                <a:latin typeface="Arial" panose="020B0604020202020204" pitchFamily="34" charset="0"/>
              </a:rPr>
              <a:t>’s stated position that disclosure of pregnancy is permissible </a:t>
            </a:r>
            <a:r>
              <a:rPr lang="en-US" altLang="en-US" i="1" dirty="0">
                <a:latin typeface="Arial" panose="020B0604020202020204" pitchFamily="34" charset="0"/>
              </a:rPr>
              <a:t>but</a:t>
            </a:r>
            <a:r>
              <a:rPr lang="en-US" altLang="en-US" dirty="0">
                <a:latin typeface="Arial" panose="020B0604020202020204" pitchFamily="34" charset="0"/>
              </a:rPr>
              <a:t> please note that there were many elaborate steps in the disclosure process the court approved and the disclosure was not mandatory.  A school district should follow procedures and restrictions similar to those in </a:t>
            </a:r>
            <a:r>
              <a:rPr lang="en-US" altLang="en-US" i="1" dirty="0">
                <a:latin typeface="Arial" panose="020B0604020202020204" pitchFamily="34" charset="0"/>
              </a:rPr>
              <a:t>Port Washington</a:t>
            </a:r>
            <a:r>
              <a:rPr lang="en-US" altLang="en-US" dirty="0">
                <a:latin typeface="Arial" panose="020B0604020202020204" pitchFamily="34" charset="0"/>
              </a:rPr>
              <a:t> until definitive court rulings are issued.</a:t>
            </a:r>
          </a:p>
          <a:p>
            <a:r>
              <a:rPr lang="en-US" altLang="en-US" dirty="0">
                <a:latin typeface="Arial" panose="020B0604020202020204" pitchFamily="34" charset="0"/>
              </a:rPr>
              <a:t> </a:t>
            </a:r>
          </a:p>
          <a:p>
            <a:r>
              <a:rPr lang="en-US" altLang="en-US" b="1" i="1" dirty="0">
                <a:latin typeface="Arial" panose="020B0604020202020204" pitchFamily="34" charset="0"/>
              </a:rPr>
              <a:t>Must</a:t>
            </a:r>
            <a:r>
              <a:rPr lang="en-US" altLang="en-US" b="1" dirty="0">
                <a:latin typeface="Arial" panose="020B0604020202020204" pitchFamily="34" charset="0"/>
              </a:rPr>
              <a:t> school employees inform the parents about a student’s past or planned abortion?  Are school employees </a:t>
            </a:r>
            <a:r>
              <a:rPr lang="en-US" altLang="en-US" b="1" i="1" dirty="0">
                <a:latin typeface="Arial" panose="020B0604020202020204" pitchFamily="34" charset="0"/>
              </a:rPr>
              <a:t>authorized</a:t>
            </a:r>
            <a:r>
              <a:rPr lang="en-US" altLang="en-US" b="1" dirty="0">
                <a:latin typeface="Arial" panose="020B0604020202020204" pitchFamily="34" charset="0"/>
              </a:rPr>
              <a:t> to disclose that information to parents?</a:t>
            </a:r>
            <a:endParaRPr lang="en-US" altLang="en-US" dirty="0">
              <a:latin typeface="Arial" panose="020B0604020202020204" pitchFamily="34" charset="0"/>
            </a:endParaRPr>
          </a:p>
          <a:p>
            <a:r>
              <a:rPr lang="en-US" altLang="en-US" dirty="0">
                <a:latin typeface="Arial" panose="020B0604020202020204" pitchFamily="34" charset="0"/>
              </a:rPr>
              <a:t>The law is unsettled concerning disclosure of a student’s past abortion or intent to undergo an abortion in the future.  Commissioner’s Regulation Section 136.3(a)(2) and some language in </a:t>
            </a:r>
            <a:r>
              <a:rPr lang="en-US" altLang="en-US" i="1" dirty="0">
                <a:latin typeface="Arial" panose="020B0604020202020204" pitchFamily="34" charset="0"/>
              </a:rPr>
              <a:t>Port Washington</a:t>
            </a:r>
            <a:r>
              <a:rPr lang="en-US" altLang="en-US" dirty="0">
                <a:latin typeface="Arial" panose="020B0604020202020204" pitchFamily="34" charset="0"/>
              </a:rPr>
              <a:t> seem to imply that disclosure at least of a future abortion is permissible and probably required, but other language in the two </a:t>
            </a:r>
            <a:r>
              <a:rPr lang="en-US" altLang="en-US" i="1" dirty="0">
                <a:latin typeface="Arial" panose="020B0604020202020204" pitchFamily="34" charset="0"/>
              </a:rPr>
              <a:t>Port Washington</a:t>
            </a:r>
            <a:r>
              <a:rPr lang="en-US" altLang="en-US" dirty="0">
                <a:latin typeface="Arial" panose="020B0604020202020204" pitchFamily="34" charset="0"/>
              </a:rPr>
              <a:t> decisions is ambiguous or inconsistent, and serious constitutional questions make it impossible to determine the legal rules at this time.</a:t>
            </a:r>
          </a:p>
          <a:p>
            <a:r>
              <a:rPr lang="en-US" altLang="en-US" dirty="0">
                <a:latin typeface="Arial" panose="020B0604020202020204" pitchFamily="34" charset="0"/>
              </a:rPr>
              <a:t>The judge also pointed out that parents generally have rights to review the “education records” of their children under FERPA.</a:t>
            </a: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22EE822B-348F-4EB9-8027-FC6D811E3131}" type="slidenum">
              <a:rPr lang="en-US" smtClean="0"/>
              <a:t>46</a:t>
            </a:fld>
            <a:endParaRPr lang="en-US" dirty="0"/>
          </a:p>
        </p:txBody>
      </p:sp>
    </p:spTree>
    <p:extLst>
      <p:ext uri="{BB962C8B-B14F-4D97-AF65-F5344CB8AC3E}">
        <p14:creationId xmlns:p14="http://schemas.microsoft.com/office/powerpoint/2010/main" val="897549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altLang="en-US" dirty="0">
                <a:latin typeface="Arial" panose="020B0604020202020204" pitchFamily="34" charset="0"/>
              </a:rPr>
              <a:t>Commissioner’s Appeal Example: </a:t>
            </a:r>
            <a:r>
              <a:rPr lang="en-US" altLang="en-US" u="sng" dirty="0">
                <a:latin typeface="Arial" panose="020B0604020202020204" pitchFamily="34" charset="0"/>
              </a:rPr>
              <a:t>Appeal of Bd. of Educ. of City Sch. Dist. of City of New York</a:t>
            </a:r>
            <a:r>
              <a:rPr lang="en-US" altLang="en-US" dirty="0">
                <a:latin typeface="Arial" panose="020B0604020202020204" pitchFamily="34" charset="0"/>
              </a:rPr>
              <a:t>, Decision No. 12,673 (1992):</a:t>
            </a:r>
          </a:p>
          <a:p>
            <a:r>
              <a:rPr lang="en-US" altLang="en-US" dirty="0">
                <a:latin typeface="Arial" panose="020B0604020202020204" pitchFamily="34" charset="0"/>
              </a:rPr>
              <a:t> </a:t>
            </a:r>
          </a:p>
          <a:p>
            <a:pPr lvl="4"/>
            <a:r>
              <a:rPr lang="en-US" altLang="en-US" dirty="0">
                <a:latin typeface="Arial" panose="020B0604020202020204" pitchFamily="34" charset="0"/>
              </a:rPr>
              <a:t>A student claimed she had a physical relationship with one of her teachers.  At that teacher’s 3020-a hearing (for teacher discipline/removal), the school social worker testified about conversations she had with the student during the student’s school counseling sessions.</a:t>
            </a:r>
          </a:p>
          <a:p>
            <a:r>
              <a:rPr lang="en-US" altLang="en-US" dirty="0">
                <a:latin typeface="Arial" panose="020B0604020202020204" pitchFamily="34" charset="0"/>
              </a:rPr>
              <a:t> </a:t>
            </a:r>
          </a:p>
          <a:p>
            <a:pPr lvl="4"/>
            <a:r>
              <a:rPr lang="en-US" altLang="en-US" dirty="0">
                <a:latin typeface="Arial" panose="020B0604020202020204" pitchFamily="34" charset="0"/>
              </a:rPr>
              <a:t>The District appealed the panel’s 3020-a decision.  Among other allegations, the District alleged that the panel erred in allowing the licensed social worker to testify about conversations held with the student.  The district cited CPLR 4508, which provides that a social worker shall not be required to disclose communication or advice given in a professional communication.</a:t>
            </a:r>
          </a:p>
          <a:p>
            <a:r>
              <a:rPr lang="en-US" altLang="en-US" dirty="0">
                <a:latin typeface="Arial" panose="020B0604020202020204" pitchFamily="34" charset="0"/>
              </a:rPr>
              <a:t> </a:t>
            </a:r>
          </a:p>
          <a:p>
            <a:pPr lvl="4"/>
            <a:r>
              <a:rPr lang="en-US" altLang="en-US" dirty="0">
                <a:latin typeface="Arial" panose="020B0604020202020204" pitchFamily="34" charset="0"/>
              </a:rPr>
              <a:t>The Commissioner found that the cited section of the CPLR does not apply to school counseling settings, as confidentiality does not apply when a school social worker is a “paid employee of the school district who does not receive compensation from students or their parents.”</a:t>
            </a:r>
          </a:p>
          <a:p>
            <a:r>
              <a:rPr lang="en-US" altLang="en-US" dirty="0">
                <a:latin typeface="Arial" panose="020B0604020202020204" pitchFamily="34" charset="0"/>
              </a:rPr>
              <a:t> </a:t>
            </a:r>
          </a:p>
          <a:p>
            <a:pPr lvl="4"/>
            <a:r>
              <a:rPr lang="en-US" altLang="en-US" dirty="0">
                <a:latin typeface="Arial" panose="020B0604020202020204" pitchFamily="34" charset="0"/>
              </a:rPr>
              <a:t>“No decision of the courts or the Commissioner of Education has yet granted privileged status to communications between a student and school personnel.”</a:t>
            </a:r>
          </a:p>
          <a:p>
            <a:pPr lvl="4"/>
            <a:endParaRPr lang="en-US" altLang="en-US" dirty="0">
              <a:latin typeface="Arial" panose="020B0604020202020204" pitchFamily="34" charset="0"/>
            </a:endParaRPr>
          </a:p>
          <a:p>
            <a:pPr lvl="3"/>
            <a:r>
              <a:rPr lang="en-US" altLang="en-US" dirty="0">
                <a:latin typeface="Arial" panose="020B0604020202020204" pitchFamily="34" charset="0"/>
              </a:rPr>
              <a:t>The Commissioner upheld this ruling in </a:t>
            </a:r>
            <a:r>
              <a:rPr lang="en-US" altLang="en-US" u="sng" dirty="0">
                <a:latin typeface="Arial" panose="020B0604020202020204" pitchFamily="34" charset="0"/>
              </a:rPr>
              <a:t>Appeal of M.S. from an action of the Board of Education of the City School District of the City of </a:t>
            </a:r>
            <a:r>
              <a:rPr lang="en-US" altLang="en-US" dirty="0">
                <a:latin typeface="Arial" panose="020B0604020202020204" pitchFamily="34" charset="0"/>
              </a:rPr>
              <a:t>Tonawanda, Decision No. 15,237 (2005):</a:t>
            </a:r>
          </a:p>
          <a:p>
            <a:r>
              <a:rPr lang="en-US" altLang="en-US" dirty="0">
                <a:latin typeface="Arial" panose="020B0604020202020204" pitchFamily="34" charset="0"/>
              </a:rPr>
              <a:t> </a:t>
            </a:r>
          </a:p>
          <a:p>
            <a:pPr lvl="4"/>
            <a:r>
              <a:rPr lang="en-US" altLang="en-US" dirty="0">
                <a:latin typeface="Arial" panose="020B0604020202020204" pitchFamily="34" charset="0"/>
              </a:rPr>
              <a:t>Parent alleged that student’s communications to school officials regarding being under the influence of alcohol was protected by privilege.</a:t>
            </a:r>
          </a:p>
          <a:p>
            <a:r>
              <a:rPr lang="en-US" altLang="en-US" dirty="0">
                <a:latin typeface="Arial" panose="020B0604020202020204" pitchFamily="34" charset="0"/>
              </a:rPr>
              <a:t> </a:t>
            </a:r>
          </a:p>
          <a:p>
            <a:pPr lvl="4"/>
            <a:r>
              <a:rPr lang="en-US" altLang="en-US" dirty="0">
                <a:latin typeface="Arial" panose="020B0604020202020204" pitchFamily="34" charset="0"/>
              </a:rPr>
              <a:t>Commissioner disagreed, reiterating that “no decision of the courts or the Commissioner of Education has yet granted privileged status to communications between a student and school personnel.”</a:t>
            </a:r>
          </a:p>
          <a:p>
            <a:pPr lvl="4"/>
            <a:endParaRPr lang="en-US" altLang="en-US" dirty="0">
              <a:latin typeface="Arial" panose="020B0604020202020204" pitchFamily="34" charset="0"/>
            </a:endParaRPr>
          </a:p>
          <a:p>
            <a:pPr lvl="4"/>
            <a:endParaRPr lang="en-US" altLang="en-US" dirty="0">
              <a:latin typeface="Arial" panose="020B0604020202020204" pitchFamily="34" charset="0"/>
            </a:endParaRPr>
          </a:p>
          <a:p>
            <a:r>
              <a:rPr lang="en-US" altLang="en-US" dirty="0">
                <a:latin typeface="Arial" panose="020B0604020202020204" pitchFamily="34" charset="0"/>
              </a:rPr>
              <a:t> </a:t>
            </a: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22EE822B-348F-4EB9-8027-FC6D811E3131}" type="slidenum">
              <a:rPr lang="en-US" smtClean="0"/>
              <a:t>53</a:t>
            </a:fld>
            <a:endParaRPr lang="en-US" dirty="0"/>
          </a:p>
        </p:txBody>
      </p:sp>
    </p:spTree>
    <p:extLst>
      <p:ext uri="{BB962C8B-B14F-4D97-AF65-F5344CB8AC3E}">
        <p14:creationId xmlns:p14="http://schemas.microsoft.com/office/powerpoint/2010/main" val="8572349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3"/>
            <a:r>
              <a:rPr lang="en-US" altLang="en-US" dirty="0">
                <a:latin typeface="Arial" panose="020B0604020202020204" pitchFamily="34" charset="0"/>
              </a:rPr>
              <a:t>In </a:t>
            </a:r>
            <a:r>
              <a:rPr lang="en-US" altLang="en-US" u="sng" dirty="0">
                <a:latin typeface="Arial" panose="020B0604020202020204" pitchFamily="34" charset="0"/>
              </a:rPr>
              <a:t>Port Washington Teachers’ Assoc. v. Bd. of Educ., Port Washington Union Free Sch. Dist.</a:t>
            </a:r>
            <a:r>
              <a:rPr lang="en-US" altLang="en-US" dirty="0">
                <a:latin typeface="Arial" panose="020B0604020202020204" pitchFamily="34" charset="0"/>
              </a:rPr>
              <a:t>, 478 F.3d 494 (2d Cir. 2007), the Second Circuit dismissed an appeal of the E.D.N.Y. for plaintiffs lack of standing.  Plaintiffs were a teachers’ union, its president, and school social worker that brought an action against the district when the district issued a policy that school staff should notify pregnant students’ parents of the pregnancies.</a:t>
            </a:r>
          </a:p>
          <a:p>
            <a:r>
              <a:rPr lang="en-US" altLang="en-US" dirty="0">
                <a:latin typeface="Arial" panose="020B0604020202020204" pitchFamily="34" charset="0"/>
              </a:rPr>
              <a:t> </a:t>
            </a:r>
          </a:p>
          <a:p>
            <a:pPr lvl="3"/>
            <a:r>
              <a:rPr lang="en-US" altLang="en-US" dirty="0">
                <a:latin typeface="Arial" panose="020B0604020202020204" pitchFamily="34" charset="0"/>
              </a:rPr>
              <a:t>Accordingly, the holding of the E.D.N.Y. on this case remains applicable.   </a:t>
            </a:r>
            <a:r>
              <a:rPr lang="en-US" altLang="en-US" u="sng" dirty="0">
                <a:latin typeface="Arial" panose="020B0604020202020204" pitchFamily="34" charset="0"/>
              </a:rPr>
              <a:t>Port Washington Teachers’ Assoc. v. Bd. of Educ., Port Washington Union Free Sch. Dist.</a:t>
            </a:r>
            <a:r>
              <a:rPr lang="en-US" altLang="en-US" dirty="0">
                <a:latin typeface="Arial" panose="020B0604020202020204" pitchFamily="34" charset="0"/>
              </a:rPr>
              <a:t>, 478 F.3d 494 (E.D.N.Y. 361 F.Supp.2d 69 (2005)) held that school districts do not violate the law when they have a policy requiring parental notification of his/her minor child’s pregnancy.</a:t>
            </a:r>
          </a:p>
          <a:p>
            <a:r>
              <a:rPr lang="en-US" altLang="en-US" dirty="0">
                <a:latin typeface="Arial" panose="020B0604020202020204" pitchFamily="34" charset="0"/>
              </a:rPr>
              <a:t> </a:t>
            </a:r>
          </a:p>
          <a:p>
            <a:pPr lvl="4"/>
            <a:r>
              <a:rPr lang="en-US" altLang="en-US" dirty="0">
                <a:latin typeface="Arial" panose="020B0604020202020204" pitchFamily="34" charset="0"/>
              </a:rPr>
              <a:t>The case also held that communications between a student and school personnel are not privileged.</a:t>
            </a:r>
          </a:p>
          <a:p>
            <a:r>
              <a:rPr lang="en-US" altLang="en-US" dirty="0">
                <a:latin typeface="Arial" panose="020B0604020202020204" pitchFamily="34" charset="0"/>
              </a:rPr>
              <a:t> </a:t>
            </a:r>
          </a:p>
          <a:p>
            <a:pPr lvl="3"/>
            <a:r>
              <a:rPr lang="en-US" altLang="en-US" dirty="0">
                <a:latin typeface="Arial" panose="020B0604020202020204" pitchFamily="34" charset="0"/>
              </a:rPr>
              <a:t>The court noted that the Commissioner’s Regulations provide that the board of education must advise “the parent or guardian of each child in whom in any aspect of the total school health service program indicates a defect, disability or other condition which may require professional attention with regard to health.”  8 N.Y.C.R.R. § 136.3 (a)(5).</a:t>
            </a: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22EE822B-348F-4EB9-8027-FC6D811E3131}" type="slidenum">
              <a:rPr lang="en-US" smtClean="0"/>
              <a:t>57</a:t>
            </a:fld>
            <a:endParaRPr lang="en-US" dirty="0"/>
          </a:p>
        </p:txBody>
      </p:sp>
    </p:spTree>
    <p:extLst>
      <p:ext uri="{BB962C8B-B14F-4D97-AF65-F5344CB8AC3E}">
        <p14:creationId xmlns:p14="http://schemas.microsoft.com/office/powerpoint/2010/main" val="457876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4"/>
            <a:r>
              <a:rPr lang="en-US" altLang="en-US" dirty="0">
                <a:latin typeface="Arial" panose="020B0604020202020204" pitchFamily="34" charset="0"/>
              </a:rPr>
              <a:t>The Regulations acknowledge the pivotal role a parent plays with respect to his/her minor child’s health.  School personnel should, therefore, inform a parent of any health condition that may require professional care, including a minor child’s pregnancy.</a:t>
            </a:r>
          </a:p>
          <a:p>
            <a:r>
              <a:rPr lang="en-US" altLang="en-US" dirty="0">
                <a:latin typeface="Arial" panose="020B0604020202020204" pitchFamily="34" charset="0"/>
              </a:rPr>
              <a:t> </a:t>
            </a:r>
          </a:p>
          <a:p>
            <a:pPr lvl="4"/>
            <a:r>
              <a:rPr lang="en-US" altLang="en-US" dirty="0">
                <a:latin typeface="Arial" panose="020B0604020202020204" pitchFamily="34" charset="0"/>
              </a:rPr>
              <a:t>Court implies that it may be mandatory for schools to disclose this information under FERPA and the Commissioner’s Regulations.</a:t>
            </a:r>
          </a:p>
          <a:p>
            <a:r>
              <a:rPr lang="en-US" altLang="en-US" dirty="0">
                <a:latin typeface="Arial" panose="020B0604020202020204" pitchFamily="34" charset="0"/>
              </a:rPr>
              <a:t> </a:t>
            </a:r>
          </a:p>
          <a:p>
            <a:pPr lvl="4" eaLnBrk="1" hangingPunct="1">
              <a:spcBef>
                <a:spcPct val="0"/>
              </a:spcBef>
            </a:pPr>
            <a:r>
              <a:rPr lang="en-US" altLang="en-US" i="1" dirty="0">
                <a:latin typeface="Calibri" panose="020F0502020204030204" pitchFamily="34" charset="0"/>
              </a:rPr>
              <a:t>In loco parentis</a:t>
            </a:r>
            <a:r>
              <a:rPr lang="en-US" altLang="en-US" dirty="0">
                <a:latin typeface="Calibri" panose="020F0502020204030204" pitchFamily="34" charset="0"/>
              </a:rPr>
              <a:t> does not mean that the school displaces the parents.</a:t>
            </a:r>
          </a:p>
          <a:p>
            <a:r>
              <a:rPr lang="en-US" altLang="en-US" dirty="0">
                <a:latin typeface="Arial" panose="020B0604020202020204" pitchFamily="34" charset="0"/>
              </a:rPr>
              <a:t> </a:t>
            </a:r>
          </a:p>
          <a:p>
            <a:r>
              <a:rPr lang="en-US" altLang="en-US" dirty="0">
                <a:latin typeface="Arial" panose="020B0604020202020204" pitchFamily="34" charset="0"/>
              </a:rPr>
              <a:t> </a:t>
            </a:r>
          </a:p>
          <a:p>
            <a:pPr lvl="3"/>
            <a:r>
              <a:rPr lang="en-US" altLang="en-US" dirty="0">
                <a:latin typeface="Arial" panose="020B0604020202020204" pitchFamily="34" charset="0"/>
              </a:rPr>
              <a:t>“Male counterpart to a pregnant female enjoys no constitutional protections with respect to the pregnancy.”</a:t>
            </a:r>
          </a:p>
          <a:p>
            <a:r>
              <a:rPr lang="en-US" altLang="en-US" dirty="0">
                <a:latin typeface="Arial" panose="020B0604020202020204" pitchFamily="34" charset="0"/>
              </a:rPr>
              <a:t> </a:t>
            </a:r>
          </a:p>
          <a:p>
            <a:pPr lvl="3"/>
            <a:r>
              <a:rPr lang="en-US" altLang="en-US" dirty="0">
                <a:latin typeface="Arial" panose="020B0604020202020204" pitchFamily="34" charset="0"/>
              </a:rPr>
              <a:t>“Should the school fail to inform the parents of a student’s pregnancy and the student in any way is physically injured (through pregnancy complications or otherwise), it is the school that will face civil and perhaps criminal liability.”</a:t>
            </a:r>
          </a:p>
          <a:p>
            <a:endParaRPr lang="en-US" altLang="en-US" dirty="0">
              <a:latin typeface="Arial" panose="020B0604020202020204" pitchFamily="34" charset="0"/>
            </a:endParaRPr>
          </a:p>
          <a:p>
            <a:endParaRPr lang="en-US" dirty="0"/>
          </a:p>
        </p:txBody>
      </p:sp>
      <p:sp>
        <p:nvSpPr>
          <p:cNvPr id="4" name="Slide Number Placeholder 3"/>
          <p:cNvSpPr>
            <a:spLocks noGrp="1"/>
          </p:cNvSpPr>
          <p:nvPr>
            <p:ph type="sldNum" sz="quarter" idx="10"/>
          </p:nvPr>
        </p:nvSpPr>
        <p:spPr/>
        <p:txBody>
          <a:bodyPr/>
          <a:lstStyle/>
          <a:p>
            <a:fld id="{22EE822B-348F-4EB9-8027-FC6D811E3131}" type="slidenum">
              <a:rPr lang="en-US" smtClean="0"/>
              <a:t>58</a:t>
            </a:fld>
            <a:endParaRPr lang="en-US" dirty="0"/>
          </a:p>
        </p:txBody>
      </p:sp>
    </p:spTree>
    <p:extLst>
      <p:ext uri="{BB962C8B-B14F-4D97-AF65-F5344CB8AC3E}">
        <p14:creationId xmlns:p14="http://schemas.microsoft.com/office/powerpoint/2010/main" val="4585528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dirty="0">
                <a:latin typeface="Arial" panose="020B0604020202020204" pitchFamily="34" charset="0"/>
              </a:rPr>
              <a:t>Who pays for services? Who refers students? How is information shared?</a:t>
            </a:r>
          </a:p>
          <a:p>
            <a:endParaRPr lang="en-US" dirty="0"/>
          </a:p>
        </p:txBody>
      </p:sp>
      <p:sp>
        <p:nvSpPr>
          <p:cNvPr id="4" name="Slide Number Placeholder 3"/>
          <p:cNvSpPr>
            <a:spLocks noGrp="1"/>
          </p:cNvSpPr>
          <p:nvPr>
            <p:ph type="sldNum" sz="quarter" idx="10"/>
          </p:nvPr>
        </p:nvSpPr>
        <p:spPr/>
        <p:txBody>
          <a:bodyPr/>
          <a:lstStyle/>
          <a:p>
            <a:fld id="{22EE822B-348F-4EB9-8027-FC6D811E3131}" type="slidenum">
              <a:rPr lang="en-US" smtClean="0"/>
              <a:t>64</a:t>
            </a:fld>
            <a:endParaRPr lang="en-US" dirty="0"/>
          </a:p>
        </p:txBody>
      </p:sp>
    </p:spTree>
    <p:extLst>
      <p:ext uri="{BB962C8B-B14F-4D97-AF65-F5344CB8AC3E}">
        <p14:creationId xmlns:p14="http://schemas.microsoft.com/office/powerpoint/2010/main" val="17743397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9EC3D8-D0AE-40A7-99B2-F06A2F8F6050}" type="datetime1">
              <a:rPr lang="en-US" smtClean="0"/>
              <a:t>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197D27-6C10-4D9B-83B5-1034CC3301D5}" type="slidenum">
              <a:rPr lang="en-US" smtClean="0"/>
              <a:t>‹#›</a:t>
            </a:fld>
            <a:endParaRPr lang="en-US" dirty="0"/>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t="8408" b="8901"/>
          <a:stretch/>
        </p:blipFill>
        <p:spPr>
          <a:xfrm>
            <a:off x="0" y="-10634"/>
            <a:ext cx="12191999" cy="6879267"/>
          </a:xfrm>
          <a:prstGeom prst="rect">
            <a:avLst/>
          </a:prstGeom>
        </p:spPr>
      </p:pic>
      <p:sp>
        <p:nvSpPr>
          <p:cNvPr id="2" name="Title 1"/>
          <p:cNvSpPr>
            <a:spLocks noGrp="1"/>
          </p:cNvSpPr>
          <p:nvPr>
            <p:ph type="ctrTitle" hasCustomPrompt="1"/>
          </p:nvPr>
        </p:nvSpPr>
        <p:spPr>
          <a:xfrm>
            <a:off x="1751013" y="1219200"/>
            <a:ext cx="8610600" cy="1470025"/>
          </a:xfrm>
        </p:spPr>
        <p:txBody>
          <a:bodyPr>
            <a:normAutofit/>
          </a:bodyPr>
          <a:lstStyle>
            <a:lvl1pPr algn="ctr">
              <a:defRPr sz="4800" b="1">
                <a:solidFill>
                  <a:schemeClr val="bg1"/>
                </a:solidFill>
                <a:latin typeface="Arial" panose="020B0604020202020204" pitchFamily="34" charset="0"/>
                <a:cs typeface="Arial" panose="020B0604020202020204" pitchFamily="34" charset="0"/>
              </a:defRPr>
            </a:lvl1pPr>
          </a:lstStyle>
          <a:p>
            <a:r>
              <a:rPr lang="en-US" dirty="0"/>
              <a:t>Presentation Title</a:t>
            </a:r>
          </a:p>
        </p:txBody>
      </p:sp>
      <p:sp>
        <p:nvSpPr>
          <p:cNvPr id="3" name="Subtitle 2"/>
          <p:cNvSpPr>
            <a:spLocks noGrp="1"/>
          </p:cNvSpPr>
          <p:nvPr>
            <p:ph type="subTitle" idx="1" hasCustomPrompt="1"/>
          </p:nvPr>
        </p:nvSpPr>
        <p:spPr>
          <a:xfrm>
            <a:off x="1828324" y="2971800"/>
            <a:ext cx="8532178" cy="609600"/>
          </a:xfrm>
        </p:spPr>
        <p:txBody>
          <a:bodyPr>
            <a:normAutofit/>
          </a:bodyPr>
          <a:lstStyle>
            <a:lvl1pPr marL="0" indent="0" algn="ctr">
              <a:buNone/>
              <a:defRPr sz="36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Subtitle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40533" y="5550195"/>
            <a:ext cx="2470468" cy="991794"/>
          </a:xfrm>
          <a:prstGeom prst="rect">
            <a:avLst/>
          </a:prstGeom>
        </p:spPr>
      </p:pic>
    </p:spTree>
    <p:extLst>
      <p:ext uri="{BB962C8B-B14F-4D97-AF65-F5344CB8AC3E}">
        <p14:creationId xmlns:p14="http://schemas.microsoft.com/office/powerpoint/2010/main" val="736972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BAB0FBA-F872-4B14-B884-4293A1FF5D04}" type="datetime1">
              <a:rPr lang="en-US" smtClean="0"/>
              <a:t>2/9/23</a:t>
            </a:fld>
            <a:endParaRPr lang="en-US" dirty="0"/>
          </a:p>
        </p:txBody>
      </p:sp>
      <p:sp>
        <p:nvSpPr>
          <p:cNvPr id="5" name="Footer Placeholder 4"/>
          <p:cNvSpPr>
            <a:spLocks noGrp="1"/>
          </p:cNvSpPr>
          <p:nvPr>
            <p:ph type="ftr" sz="quarter" idx="11"/>
          </p:nvPr>
        </p:nvSpPr>
        <p:spPr>
          <a:xfrm>
            <a:off x="9294812" y="6356348"/>
            <a:ext cx="2592388" cy="365125"/>
          </a:xfrm>
        </p:spPr>
        <p:txBody>
          <a:bodyPr/>
          <a:lstStyle/>
          <a:p>
            <a:endParaRPr lang="en-US" dirty="0"/>
          </a:p>
        </p:txBody>
      </p:sp>
      <p:sp>
        <p:nvSpPr>
          <p:cNvPr id="6" name="Slide Number Placeholder 5"/>
          <p:cNvSpPr>
            <a:spLocks noGrp="1"/>
          </p:cNvSpPr>
          <p:nvPr>
            <p:ph type="sldNum" sz="quarter" idx="12"/>
          </p:nvPr>
        </p:nvSpPr>
        <p:spPr>
          <a:xfrm>
            <a:off x="5815383" y="6324600"/>
            <a:ext cx="2844059" cy="365125"/>
          </a:xfrm>
        </p:spPr>
        <p:txBody>
          <a:bodyPr/>
          <a:lstStyle/>
          <a:p>
            <a:fld id="{6B197D27-6C10-4D9B-83B5-1034CC3301D5}" type="slidenum">
              <a:rPr lang="en-US" smtClean="0"/>
              <a:t>‹#›</a:t>
            </a:fld>
            <a:endParaRPr lang="en-US" dirty="0"/>
          </a:p>
        </p:txBody>
      </p:sp>
    </p:spTree>
    <p:extLst>
      <p:ext uri="{BB962C8B-B14F-4D97-AF65-F5344CB8AC3E}">
        <p14:creationId xmlns:p14="http://schemas.microsoft.com/office/powerpoint/2010/main" val="1516964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2436811" y="1752600"/>
            <a:ext cx="4419601" cy="43735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7085012" y="1752600"/>
            <a:ext cx="4494372" cy="43735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D1218DD-11AB-4A1A-9FE9-6A61A4081CD8}" type="datetime1">
              <a:rPr lang="en-US" smtClean="0"/>
              <a:t>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197D27-6C10-4D9B-83B5-1034CC3301D5}" type="slidenum">
              <a:rPr lang="en-US" smtClean="0"/>
              <a:t>‹#›</a:t>
            </a:fld>
            <a:endParaRPr lang="en-US" dirty="0"/>
          </a:p>
        </p:txBody>
      </p:sp>
    </p:spTree>
    <p:extLst>
      <p:ext uri="{BB962C8B-B14F-4D97-AF65-F5344CB8AC3E}">
        <p14:creationId xmlns:p14="http://schemas.microsoft.com/office/powerpoint/2010/main" val="3051499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578D20C2-60F5-4B3D-807D-76283FD23A56}" type="datetime1">
              <a:rPr lang="en-US" smtClean="0"/>
              <a:t>2/9/23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B197D27-6C10-4D9B-83B5-1034CC3301D5}" type="slidenum">
              <a:rPr lang="en-US" smtClean="0"/>
              <a:t>‹#›</a:t>
            </a:fld>
            <a:endParaRPr lang="en-US" dirty="0"/>
          </a:p>
        </p:txBody>
      </p:sp>
    </p:spTree>
    <p:extLst>
      <p:ext uri="{BB962C8B-B14F-4D97-AF65-F5344CB8AC3E}">
        <p14:creationId xmlns:p14="http://schemas.microsoft.com/office/powerpoint/2010/main" val="2362736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5FE6C-B7F4-4C5F-8C6B-DC2B3B9855D1}" type="datetime1">
              <a:rPr lang="en-US" smtClean="0"/>
              <a:t>2/9/23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B197D27-6C10-4D9B-83B5-1034CC3301D5}" type="slidenum">
              <a:rPr lang="en-US" smtClean="0"/>
              <a:t>‹#›</a:t>
            </a:fld>
            <a:endParaRPr lang="en-US" dirty="0"/>
          </a:p>
        </p:txBody>
      </p:sp>
    </p:spTree>
    <p:extLst>
      <p:ext uri="{BB962C8B-B14F-4D97-AF65-F5344CB8AC3E}">
        <p14:creationId xmlns:p14="http://schemas.microsoft.com/office/powerpoint/2010/main" val="1150164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095" y="4800600"/>
            <a:ext cx="9420317" cy="566738"/>
          </a:xfrm>
        </p:spPr>
        <p:txBody>
          <a:bodyPr anchor="b"/>
          <a:lstStyle>
            <a:lvl1pPr algn="l">
              <a:defRPr sz="2000" b="1"/>
            </a:lvl1pPr>
          </a:lstStyle>
          <a:p>
            <a:r>
              <a:rPr lang="en-US" dirty="0"/>
              <a:t>Click to edit Master title style</a:t>
            </a:r>
          </a:p>
        </p:txBody>
      </p:sp>
      <p:sp>
        <p:nvSpPr>
          <p:cNvPr id="3" name="Picture Placeholder 2"/>
          <p:cNvSpPr>
            <a:spLocks noGrp="1"/>
          </p:cNvSpPr>
          <p:nvPr>
            <p:ph type="pic" idx="1"/>
          </p:nvPr>
        </p:nvSpPr>
        <p:spPr>
          <a:xfrm>
            <a:off x="2389095" y="612775"/>
            <a:ext cx="9420317"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095" y="5367338"/>
            <a:ext cx="7313295"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F80E7D-EAB5-4B56-99B6-B7D9DB5EFE83}" type="datetime1">
              <a:rPr lang="en-US" smtClean="0"/>
              <a:t>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197D27-6C10-4D9B-83B5-1034CC3301D5}" type="slidenum">
              <a:rPr lang="en-US" smtClean="0"/>
              <a:t>‹#›</a:t>
            </a:fld>
            <a:endParaRPr lang="en-US" dirty="0"/>
          </a:p>
        </p:txBody>
      </p:sp>
    </p:spTree>
    <p:extLst>
      <p:ext uri="{BB962C8B-B14F-4D97-AF65-F5344CB8AC3E}">
        <p14:creationId xmlns:p14="http://schemas.microsoft.com/office/powerpoint/2010/main" val="39849344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2833" y="4406901"/>
            <a:ext cx="10360501"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2833" y="2906713"/>
            <a:ext cx="10360501"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BD7E65-8E8B-406C-A485-18DCB17DF2C8}" type="datetime1">
              <a:rPr lang="en-US" smtClean="0"/>
              <a:t>2/9/23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B197D27-6C10-4D9B-83B5-1034CC3301D5}" type="slidenum">
              <a:rPr lang="en-US" smtClean="0"/>
              <a:t>‹#›</a:t>
            </a:fld>
            <a:endParaRPr lang="en-US" dirty="0"/>
          </a:p>
        </p:txBody>
      </p:sp>
      <p:sp>
        <p:nvSpPr>
          <p:cNvPr id="7" name="TextBox 6"/>
          <p:cNvSpPr txBox="1"/>
          <p:nvPr userDrawn="1"/>
        </p:nvSpPr>
        <p:spPr>
          <a:xfrm>
            <a:off x="2359024" y="457200"/>
            <a:ext cx="8839200" cy="1938992"/>
          </a:xfrm>
          <a:prstGeom prst="rect">
            <a:avLst/>
          </a:prstGeom>
          <a:noFill/>
        </p:spPr>
        <p:txBody>
          <a:bodyPr wrap="square" rtlCol="0">
            <a:spAutoFit/>
          </a:bodyPr>
          <a:lstStyle/>
          <a:p>
            <a:r>
              <a:rPr lang="en-US" sz="12000" b="1" dirty="0">
                <a:solidFill>
                  <a:srgbClr val="FF0000"/>
                </a:solidFill>
              </a:rPr>
              <a:t>DO NOT USE</a:t>
            </a:r>
          </a:p>
        </p:txBody>
      </p:sp>
    </p:spTree>
    <p:extLst>
      <p:ext uri="{BB962C8B-B14F-4D97-AF65-F5344CB8AC3E}">
        <p14:creationId xmlns:p14="http://schemas.microsoft.com/office/powerpoint/2010/main" val="35803214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441" y="1535113"/>
            <a:ext cx="538551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441" y="2174875"/>
            <a:ext cx="5385514"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1754" y="1535113"/>
            <a:ext cx="538763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1754" y="2174875"/>
            <a:ext cx="538763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27B94BD-CCBE-4DE4-8332-2CFB5CF9BAE1}" type="datetime1">
              <a:rPr lang="en-US" smtClean="0"/>
              <a:t>2/9/23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B197D27-6C10-4D9B-83B5-1034CC3301D5}" type="slidenum">
              <a:rPr lang="en-US" smtClean="0"/>
              <a:t>‹#›</a:t>
            </a:fld>
            <a:endParaRPr lang="en-US" dirty="0"/>
          </a:p>
        </p:txBody>
      </p:sp>
      <p:sp>
        <p:nvSpPr>
          <p:cNvPr id="10" name="TextBox 9"/>
          <p:cNvSpPr txBox="1"/>
          <p:nvPr userDrawn="1"/>
        </p:nvSpPr>
        <p:spPr>
          <a:xfrm>
            <a:off x="2359024" y="457200"/>
            <a:ext cx="8839200" cy="1938992"/>
          </a:xfrm>
          <a:prstGeom prst="rect">
            <a:avLst/>
          </a:prstGeom>
          <a:noFill/>
        </p:spPr>
        <p:txBody>
          <a:bodyPr wrap="square" rtlCol="0">
            <a:spAutoFit/>
          </a:bodyPr>
          <a:lstStyle/>
          <a:p>
            <a:r>
              <a:rPr lang="en-US" sz="12000" b="1" dirty="0">
                <a:solidFill>
                  <a:srgbClr val="FF0000"/>
                </a:solidFill>
              </a:rPr>
              <a:t>DO NOT USE</a:t>
            </a:r>
          </a:p>
        </p:txBody>
      </p:sp>
    </p:spTree>
    <p:extLst>
      <p:ext uri="{BB962C8B-B14F-4D97-AF65-F5344CB8AC3E}">
        <p14:creationId xmlns:p14="http://schemas.microsoft.com/office/powerpoint/2010/main" val="110760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442" y="273050"/>
            <a:ext cx="4010039"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5492" y="273051"/>
            <a:ext cx="681389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442" y="1435101"/>
            <a:ext cx="4010039"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09CB27F-D6F4-4F6B-84BB-5791D09DAA46}" type="datetime1">
              <a:rPr lang="en-US" smtClean="0"/>
              <a:t>2/9/23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B197D27-6C10-4D9B-83B5-1034CC3301D5}" type="slidenum">
              <a:rPr lang="en-US" smtClean="0"/>
              <a:t>‹#›</a:t>
            </a:fld>
            <a:endParaRPr lang="en-US" dirty="0"/>
          </a:p>
        </p:txBody>
      </p:sp>
      <p:sp>
        <p:nvSpPr>
          <p:cNvPr id="8" name="TextBox 7"/>
          <p:cNvSpPr txBox="1"/>
          <p:nvPr userDrawn="1"/>
        </p:nvSpPr>
        <p:spPr>
          <a:xfrm>
            <a:off x="2359024" y="457200"/>
            <a:ext cx="8839200" cy="1938992"/>
          </a:xfrm>
          <a:prstGeom prst="rect">
            <a:avLst/>
          </a:prstGeom>
          <a:noFill/>
        </p:spPr>
        <p:txBody>
          <a:bodyPr wrap="square" rtlCol="0">
            <a:spAutoFit/>
          </a:bodyPr>
          <a:lstStyle/>
          <a:p>
            <a:r>
              <a:rPr lang="en-US" sz="12000" b="1" dirty="0">
                <a:solidFill>
                  <a:srgbClr val="FF0000"/>
                </a:solidFill>
              </a:rPr>
              <a:t>DO NOT USE</a:t>
            </a:r>
          </a:p>
        </p:txBody>
      </p:sp>
    </p:spTree>
    <p:extLst>
      <p:ext uri="{BB962C8B-B14F-4D97-AF65-F5344CB8AC3E}">
        <p14:creationId xmlns:p14="http://schemas.microsoft.com/office/powerpoint/2010/main" val="38771956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436812" y="304800"/>
            <a:ext cx="9464040" cy="132588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423160" y="1749010"/>
            <a:ext cx="9464040" cy="435254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09441" y="6356351"/>
            <a:ext cx="2844059"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CDE562-7ABE-4366-850A-488EC3F3EA6B}" type="datetime1">
              <a:rPr lang="en-US" smtClean="0"/>
              <a:t>2/9/23</a:t>
            </a:fld>
            <a:endParaRPr lang="en-US" dirty="0"/>
          </a:p>
        </p:txBody>
      </p:sp>
      <p:sp>
        <p:nvSpPr>
          <p:cNvPr id="5" name="Footer Placeholder 4"/>
          <p:cNvSpPr>
            <a:spLocks noGrp="1"/>
          </p:cNvSpPr>
          <p:nvPr>
            <p:ph type="ftr" sz="quarter" idx="3"/>
          </p:nvPr>
        </p:nvSpPr>
        <p:spPr>
          <a:xfrm>
            <a:off x="8027405" y="6356348"/>
            <a:ext cx="385979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672383" y="6356348"/>
            <a:ext cx="2844059"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fld id="{6B197D27-6C10-4D9B-83B5-1034CC3301D5}" type="slidenum">
              <a:rPr lang="en-US" smtClean="0"/>
              <a:pPr/>
              <a:t>‹#›</a:t>
            </a:fld>
            <a:endParaRPr lang="en-US" dirty="0"/>
          </a:p>
        </p:txBody>
      </p:sp>
      <p:pic>
        <p:nvPicPr>
          <p:cNvPr id="8" name="Picture 7"/>
          <p:cNvPicPr>
            <a:picLocks noChangeAspect="1"/>
          </p:cNvPicPr>
          <p:nvPr userDrawn="1"/>
        </p:nvPicPr>
        <p:blipFill rotWithShape="1">
          <a:blip r:embed="rId11" cstate="print">
            <a:extLst>
              <a:ext uri="{28A0092B-C50C-407E-A947-70E740481C1C}">
                <a14:useLocalDpi xmlns:a14="http://schemas.microsoft.com/office/drawing/2010/main" val="0"/>
              </a:ext>
            </a:extLst>
          </a:blip>
          <a:srcRect t="8408" r="81686" b="8901"/>
          <a:stretch/>
        </p:blipFill>
        <p:spPr>
          <a:xfrm>
            <a:off x="0" y="-10634"/>
            <a:ext cx="2232837" cy="6879267"/>
          </a:xfrm>
          <a:prstGeom prst="rect">
            <a:avLst/>
          </a:prstGeom>
        </p:spPr>
      </p:pic>
      <p:sp>
        <p:nvSpPr>
          <p:cNvPr id="9" name="TextBox 8"/>
          <p:cNvSpPr txBox="1"/>
          <p:nvPr userDrawn="1"/>
        </p:nvSpPr>
        <p:spPr>
          <a:xfrm>
            <a:off x="171450" y="5920740"/>
            <a:ext cx="1863090" cy="553998"/>
          </a:xfrm>
          <a:prstGeom prst="rect">
            <a:avLst/>
          </a:prstGeom>
          <a:noFill/>
        </p:spPr>
        <p:txBody>
          <a:bodyPr wrap="square" rtlCol="0">
            <a:spAutoFit/>
          </a:bodyPr>
          <a:lstStyle/>
          <a:p>
            <a:r>
              <a:rPr lang="en-US" sz="1000" dirty="0">
                <a:solidFill>
                  <a:schemeClr val="bg1">
                    <a:lumMod val="95000"/>
                  </a:schemeClr>
                </a:solidFill>
              </a:rPr>
              <a:t>Jeffrey J.</a:t>
            </a:r>
            <a:r>
              <a:rPr lang="en-US" sz="1000" baseline="0" dirty="0">
                <a:solidFill>
                  <a:schemeClr val="bg1">
                    <a:lumMod val="95000"/>
                  </a:schemeClr>
                </a:solidFill>
              </a:rPr>
              <a:t> Weiss, Esq.</a:t>
            </a:r>
          </a:p>
          <a:p>
            <a:r>
              <a:rPr lang="en-US" sz="1000" baseline="0" dirty="0">
                <a:solidFill>
                  <a:schemeClr val="bg1">
                    <a:lumMod val="95000"/>
                  </a:schemeClr>
                </a:solidFill>
              </a:rPr>
              <a:t>(716) 200-5141</a:t>
            </a:r>
            <a:endParaRPr lang="en-US" sz="1000" dirty="0">
              <a:solidFill>
                <a:schemeClr val="bg1">
                  <a:lumMod val="95000"/>
                </a:schemeClr>
              </a:solidFill>
            </a:endParaRPr>
          </a:p>
          <a:p>
            <a:r>
              <a:rPr lang="en-US" sz="1000" dirty="0">
                <a:solidFill>
                  <a:schemeClr val="bg1">
                    <a:lumMod val="95000"/>
                  </a:schemeClr>
                </a:solidFill>
              </a:rPr>
              <a:t>© Harris Beach PLLC</a:t>
            </a:r>
            <a:r>
              <a:rPr lang="en-US" sz="1000" baseline="0" dirty="0">
                <a:solidFill>
                  <a:schemeClr val="bg1">
                    <a:lumMod val="95000"/>
                  </a:schemeClr>
                </a:solidFill>
              </a:rPr>
              <a:t> 2023</a:t>
            </a:r>
            <a:endParaRPr lang="en-US" sz="1000" dirty="0">
              <a:solidFill>
                <a:schemeClr val="bg1">
                  <a:lumMod val="95000"/>
                </a:schemeClr>
              </a:solidFill>
            </a:endParaRPr>
          </a:p>
        </p:txBody>
      </p:sp>
      <p:pic>
        <p:nvPicPr>
          <p:cNvPr id="10" name="Picture 9"/>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9978390" y="5772980"/>
            <a:ext cx="1908810" cy="765931"/>
          </a:xfrm>
          <a:prstGeom prst="rect">
            <a:avLst/>
          </a:prstGeom>
        </p:spPr>
      </p:pic>
    </p:spTree>
    <p:extLst>
      <p:ext uri="{BB962C8B-B14F-4D97-AF65-F5344CB8AC3E}">
        <p14:creationId xmlns:p14="http://schemas.microsoft.com/office/powerpoint/2010/main" val="21155872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 id="2147483657" r:id="rId6"/>
    <p:sldLayoutId id="2147483651" r:id="rId7"/>
    <p:sldLayoutId id="2147483653" r:id="rId8"/>
    <p:sldLayoutId id="2147483656" r:id="rId9"/>
  </p:sldLayoutIdLst>
  <p:hf hdr="0" ftr="0" dt="0"/>
  <p:txStyles>
    <p:titleStyle>
      <a:lvl1pPr algn="l" defTabSz="914400" rtl="0" eaLnBrk="1" latinLnBrk="0" hangingPunct="1">
        <a:spcBef>
          <a:spcPct val="0"/>
        </a:spcBef>
        <a:buNone/>
        <a:defRPr sz="36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chemeClr val="accent6">
            <a:lumMod val="75000"/>
          </a:schemeClr>
        </a:buClr>
        <a:buFont typeface="Wingdings" panose="05000000000000000000" pitchFamily="2"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6">
            <a:lumMod val="75000"/>
          </a:schemeClr>
        </a:buClr>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6">
            <a:lumMod val="75000"/>
          </a:schemeClr>
        </a:buClr>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6">
            <a:lumMod val="75000"/>
          </a:schemeClr>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6">
            <a:lumMod val="75000"/>
          </a:schemeClr>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ww2.nycourts.gov/erpo"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32732" y="423785"/>
            <a:ext cx="10058400" cy="1774825"/>
          </a:xfrm>
        </p:spPr>
        <p:txBody>
          <a:bodyPr>
            <a:noAutofit/>
          </a:bodyPr>
          <a:lstStyle/>
          <a:p>
            <a:r>
              <a:rPr lang="en-US" sz="3600" dirty="0"/>
              <a:t>CURRENT ISSUES IN SCHOOL LAW</a:t>
            </a:r>
          </a:p>
        </p:txBody>
      </p:sp>
      <p:sp>
        <p:nvSpPr>
          <p:cNvPr id="3" name="Subtitle 2"/>
          <p:cNvSpPr>
            <a:spLocks noGrp="1"/>
          </p:cNvSpPr>
          <p:nvPr>
            <p:ph type="subTitle" idx="1"/>
          </p:nvPr>
        </p:nvSpPr>
        <p:spPr>
          <a:xfrm>
            <a:off x="1032732" y="2022647"/>
            <a:ext cx="10058399" cy="1189593"/>
          </a:xfrm>
        </p:spPr>
        <p:txBody>
          <a:bodyPr>
            <a:noAutofit/>
          </a:bodyPr>
          <a:lstStyle/>
          <a:p>
            <a:r>
              <a:rPr lang="en-US" sz="2800" dirty="0"/>
              <a:t>Western New York Administrators’ Association and the High School Counselors’ Association of Western New York</a:t>
            </a:r>
          </a:p>
          <a:p>
            <a:r>
              <a:rPr lang="en-US" sz="2800" dirty="0"/>
              <a:t>February 10, 2023</a:t>
            </a:r>
          </a:p>
          <a:p>
            <a:r>
              <a:rPr lang="en-US" sz="2800" dirty="0"/>
              <a:t>Canisius College</a:t>
            </a:r>
          </a:p>
        </p:txBody>
      </p:sp>
      <p:sp>
        <p:nvSpPr>
          <p:cNvPr id="14" name="TextBox 13"/>
          <p:cNvSpPr txBox="1"/>
          <p:nvPr/>
        </p:nvSpPr>
        <p:spPr>
          <a:xfrm>
            <a:off x="4347431" y="4343400"/>
            <a:ext cx="3429000" cy="2031325"/>
          </a:xfrm>
          <a:prstGeom prst="rect">
            <a:avLst/>
          </a:prstGeom>
          <a:noFill/>
        </p:spPr>
        <p:txBody>
          <a:bodyPr wrap="square" rtlCol="0">
            <a:spAutoFit/>
          </a:bodyPr>
          <a:lstStyle/>
          <a:p>
            <a:pPr algn="ctr"/>
            <a:r>
              <a:rPr lang="en-US" dirty="0">
                <a:solidFill>
                  <a:schemeClr val="bg1"/>
                </a:solidFill>
              </a:rPr>
              <a:t>Jeffrey J. Weiss</a:t>
            </a:r>
          </a:p>
          <a:p>
            <a:pPr algn="ctr"/>
            <a:r>
              <a:rPr lang="en-US" dirty="0">
                <a:solidFill>
                  <a:schemeClr val="bg1"/>
                </a:solidFill>
              </a:rPr>
              <a:t>Harris Beach PLLC</a:t>
            </a:r>
          </a:p>
          <a:p>
            <a:pPr algn="ctr"/>
            <a:r>
              <a:rPr lang="en-US" dirty="0">
                <a:solidFill>
                  <a:schemeClr val="bg1"/>
                </a:solidFill>
              </a:rPr>
              <a:t>726 Exchange Street, Suite 100</a:t>
            </a:r>
          </a:p>
          <a:p>
            <a:pPr algn="ctr"/>
            <a:r>
              <a:rPr lang="en-US" dirty="0">
                <a:solidFill>
                  <a:schemeClr val="bg1"/>
                </a:solidFill>
              </a:rPr>
              <a:t>Buffalo, New York 14210</a:t>
            </a:r>
          </a:p>
          <a:p>
            <a:pPr algn="ctr"/>
            <a:r>
              <a:rPr lang="en-US" dirty="0">
                <a:solidFill>
                  <a:schemeClr val="bg1"/>
                </a:solidFill>
              </a:rPr>
              <a:t>(716) 200-5141</a:t>
            </a:r>
          </a:p>
          <a:p>
            <a:pPr algn="ctr"/>
            <a:r>
              <a:rPr lang="en-US" dirty="0">
                <a:solidFill>
                  <a:schemeClr val="bg1"/>
                </a:solidFill>
              </a:rPr>
              <a:t>jweiss@harrisbeach.com </a:t>
            </a:r>
            <a:br>
              <a:rPr lang="en-US" dirty="0">
                <a:solidFill>
                  <a:schemeClr val="bg1"/>
                </a:solidFill>
              </a:rPr>
            </a:br>
            <a:endParaRPr lang="en-US" dirty="0">
              <a:solidFill>
                <a:schemeClr val="bg1"/>
              </a:solidFill>
            </a:endParaRPr>
          </a:p>
        </p:txBody>
      </p:sp>
    </p:spTree>
    <p:extLst>
      <p:ext uri="{BB962C8B-B14F-4D97-AF65-F5344CB8AC3E}">
        <p14:creationId xmlns:p14="http://schemas.microsoft.com/office/powerpoint/2010/main" val="4211251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Emotional Disturbance Criticisms</a:t>
            </a:r>
          </a:p>
        </p:txBody>
      </p:sp>
      <p:sp>
        <p:nvSpPr>
          <p:cNvPr id="3" name="Content Placeholder 2"/>
          <p:cNvSpPr>
            <a:spLocks noGrp="1"/>
          </p:cNvSpPr>
          <p:nvPr>
            <p:ph idx="1"/>
          </p:nvPr>
        </p:nvSpPr>
        <p:spPr/>
        <p:txBody>
          <a:bodyPr/>
          <a:lstStyle/>
          <a:p>
            <a:r>
              <a:rPr lang="en-US" dirty="0"/>
              <a:t>Over the years, the term “emotional disturbance” has been criticized for inappropriately stigmatizing children, especially young children</a:t>
            </a:r>
          </a:p>
          <a:p>
            <a:r>
              <a:rPr lang="en-US" dirty="0"/>
              <a:t>In some instances, parents have opposed classification and the receipt of special education services simply to avoid the “emotional disturbance” label</a:t>
            </a:r>
          </a:p>
          <a:p>
            <a:r>
              <a:rPr lang="en-US" dirty="0"/>
              <a:t>Approximately half the states have moved away from this term</a:t>
            </a:r>
          </a:p>
        </p:txBody>
      </p:sp>
      <p:sp>
        <p:nvSpPr>
          <p:cNvPr id="4" name="Slide Number Placeholder 3"/>
          <p:cNvSpPr>
            <a:spLocks noGrp="1"/>
          </p:cNvSpPr>
          <p:nvPr>
            <p:ph type="sldNum" sz="quarter" idx="12"/>
          </p:nvPr>
        </p:nvSpPr>
        <p:spPr/>
        <p:txBody>
          <a:bodyPr/>
          <a:lstStyle/>
          <a:p>
            <a:fld id="{6B197D27-6C10-4D9B-83B5-1034CC3301D5}" type="slidenum">
              <a:rPr lang="en-US" smtClean="0"/>
              <a:pPr/>
              <a:t>10</a:t>
            </a:fld>
            <a:endParaRPr lang="en-US" dirty="0"/>
          </a:p>
        </p:txBody>
      </p:sp>
    </p:spTree>
    <p:extLst>
      <p:ext uri="{BB962C8B-B14F-4D97-AF65-F5344CB8AC3E}">
        <p14:creationId xmlns:p14="http://schemas.microsoft.com/office/powerpoint/2010/main" val="19786380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Different Terms Used for Emotional Disturbance</a:t>
            </a:r>
          </a:p>
        </p:txBody>
      </p:sp>
      <p:sp>
        <p:nvSpPr>
          <p:cNvPr id="3" name="Content Placeholder 2"/>
          <p:cNvSpPr>
            <a:spLocks noGrp="1"/>
          </p:cNvSpPr>
          <p:nvPr>
            <p:ph idx="1"/>
          </p:nvPr>
        </p:nvSpPr>
        <p:spPr>
          <a:xfrm>
            <a:off x="2436812" y="1630680"/>
            <a:ext cx="9464040" cy="4352544"/>
          </a:xfrm>
        </p:spPr>
        <p:txBody>
          <a:bodyPr/>
          <a:lstStyle/>
          <a:p>
            <a:r>
              <a:rPr lang="en-US" dirty="0"/>
              <a:t>According to NYSED, seven different terms are used by states:</a:t>
            </a:r>
          </a:p>
          <a:p>
            <a:pPr lvl="1"/>
            <a:r>
              <a:rPr lang="en-US" dirty="0"/>
              <a:t>“Emotional disturbance” or “serious emotional disturbance” is used by 27 states, including New York State</a:t>
            </a:r>
          </a:p>
          <a:p>
            <a:pPr lvl="1"/>
            <a:r>
              <a:rPr lang="en-US" dirty="0"/>
              <a:t>“Emotional disability” or “serious emotional disability” is used by 13 states</a:t>
            </a:r>
          </a:p>
          <a:p>
            <a:pPr lvl="1"/>
            <a:r>
              <a:rPr lang="en-US" dirty="0"/>
              <a:t>Variation of “emotional/behavioral disability or disorder” is used by six states</a:t>
            </a:r>
          </a:p>
          <a:p>
            <a:pPr lvl="1"/>
            <a:r>
              <a:rPr lang="en-US" dirty="0"/>
              <a:t>“Emotional impairment” is used by two states</a:t>
            </a:r>
          </a:p>
          <a:p>
            <a:pPr lvl="1"/>
            <a:r>
              <a:rPr lang="en-US" dirty="0"/>
              <a:t>“Behavior disorder” is used by one state</a:t>
            </a:r>
          </a:p>
          <a:p>
            <a:pPr lvl="1"/>
            <a:r>
              <a:rPr lang="en-US" dirty="0"/>
              <a:t>“Emotional regulation impairment” is used in one state</a:t>
            </a:r>
          </a:p>
        </p:txBody>
      </p:sp>
      <p:sp>
        <p:nvSpPr>
          <p:cNvPr id="4" name="Slide Number Placeholder 3"/>
          <p:cNvSpPr>
            <a:spLocks noGrp="1"/>
          </p:cNvSpPr>
          <p:nvPr>
            <p:ph type="sldNum" sz="quarter" idx="12"/>
          </p:nvPr>
        </p:nvSpPr>
        <p:spPr/>
        <p:txBody>
          <a:bodyPr/>
          <a:lstStyle/>
          <a:p>
            <a:fld id="{6B197D27-6C10-4D9B-83B5-1034CC3301D5}" type="slidenum">
              <a:rPr lang="en-US" smtClean="0"/>
              <a:pPr/>
              <a:t>11</a:t>
            </a:fld>
            <a:endParaRPr lang="en-US" dirty="0"/>
          </a:p>
        </p:txBody>
      </p:sp>
    </p:spTree>
    <p:extLst>
      <p:ext uri="{BB962C8B-B14F-4D97-AF65-F5344CB8AC3E}">
        <p14:creationId xmlns:p14="http://schemas.microsoft.com/office/powerpoint/2010/main" val="32840543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NY Efforts to Change Terminology</a:t>
            </a:r>
          </a:p>
        </p:txBody>
      </p:sp>
      <p:sp>
        <p:nvSpPr>
          <p:cNvPr id="3" name="Content Placeholder 2"/>
          <p:cNvSpPr>
            <a:spLocks noGrp="1"/>
          </p:cNvSpPr>
          <p:nvPr>
            <p:ph idx="1"/>
          </p:nvPr>
        </p:nvSpPr>
        <p:spPr/>
        <p:txBody>
          <a:bodyPr>
            <a:normAutofit/>
          </a:bodyPr>
          <a:lstStyle/>
          <a:p>
            <a:r>
              <a:rPr lang="en-US" sz="2200" dirty="0"/>
              <a:t>Efforts to make a change were put on hold due to the pandemic</a:t>
            </a:r>
          </a:p>
          <a:p>
            <a:r>
              <a:rPr lang="en-US" sz="2200" dirty="0"/>
              <a:t>In March 2022, NYSED formally proposed amendments to sections 200.1(zz) and 200.4(j) of the Commissioner’s Regulations to replace the term “emotional disturbance” with “emotional disability”</a:t>
            </a:r>
          </a:p>
          <a:p>
            <a:r>
              <a:rPr lang="en-US" sz="2200" dirty="0"/>
              <a:t>Public hearings on the proposed amendments took place on April 27, 2022 and May 23, 2022</a:t>
            </a:r>
          </a:p>
          <a:p>
            <a:r>
              <a:rPr lang="en-US" sz="2200" dirty="0"/>
              <a:t>As anticipated, the Board of Regents approved this proposal </a:t>
            </a:r>
          </a:p>
          <a:p>
            <a:r>
              <a:rPr lang="en-US" sz="2200" dirty="0"/>
              <a:t>Notably, this did not change the eligibility criteria for this classification category – only the name changed </a:t>
            </a:r>
          </a:p>
        </p:txBody>
      </p:sp>
      <p:sp>
        <p:nvSpPr>
          <p:cNvPr id="4" name="Slide Number Placeholder 3"/>
          <p:cNvSpPr>
            <a:spLocks noGrp="1"/>
          </p:cNvSpPr>
          <p:nvPr>
            <p:ph type="sldNum" sz="quarter" idx="12"/>
          </p:nvPr>
        </p:nvSpPr>
        <p:spPr/>
        <p:txBody>
          <a:bodyPr/>
          <a:lstStyle/>
          <a:p>
            <a:fld id="{6B197D27-6C10-4D9B-83B5-1034CC3301D5}" type="slidenum">
              <a:rPr lang="en-US" smtClean="0"/>
              <a:pPr/>
              <a:t>12</a:t>
            </a:fld>
            <a:endParaRPr lang="en-US" dirty="0"/>
          </a:p>
        </p:txBody>
      </p:sp>
    </p:spTree>
    <p:extLst>
      <p:ext uri="{BB962C8B-B14F-4D97-AF65-F5344CB8AC3E}">
        <p14:creationId xmlns:p14="http://schemas.microsoft.com/office/powerpoint/2010/main" val="31134753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3160" y="533400"/>
            <a:ext cx="9464040" cy="5568154"/>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sz="3600" b="1" cap="all" dirty="0">
              <a:solidFill>
                <a:schemeClr val="accent6">
                  <a:lumMod val="75000"/>
                </a:schemeClr>
              </a:solidFill>
            </a:endParaRPr>
          </a:p>
          <a:p>
            <a:pPr marL="0" indent="0" algn="ctr">
              <a:buNone/>
            </a:pPr>
            <a:r>
              <a:rPr lang="en-US" sz="3600" b="1" cap="all" dirty="0">
                <a:solidFill>
                  <a:schemeClr val="accent6">
                    <a:lumMod val="75000"/>
                  </a:schemeClr>
                </a:solidFill>
              </a:rPr>
              <a:t>INCREASED MINIMUM REQUIREMENTS FOR HOME INSTRUCTION</a:t>
            </a:r>
          </a:p>
        </p:txBody>
      </p:sp>
      <p:sp>
        <p:nvSpPr>
          <p:cNvPr id="2" name="Slide Number Placeholder 1"/>
          <p:cNvSpPr>
            <a:spLocks noGrp="1"/>
          </p:cNvSpPr>
          <p:nvPr>
            <p:ph type="sldNum" sz="quarter" idx="12"/>
          </p:nvPr>
        </p:nvSpPr>
        <p:spPr/>
        <p:txBody>
          <a:bodyPr/>
          <a:lstStyle/>
          <a:p>
            <a:fld id="{6B197D27-6C10-4D9B-83B5-1034CC3301D5}" type="slidenum">
              <a:rPr lang="en-US" smtClean="0"/>
              <a:pPr/>
              <a:t>13</a:t>
            </a:fld>
            <a:endParaRPr lang="en-US" dirty="0"/>
          </a:p>
        </p:txBody>
      </p:sp>
    </p:spTree>
    <p:extLst>
      <p:ext uri="{BB962C8B-B14F-4D97-AF65-F5344CB8AC3E}">
        <p14:creationId xmlns:p14="http://schemas.microsoft.com/office/powerpoint/2010/main" val="8062918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100 Regulations Modifications</a:t>
            </a:r>
          </a:p>
        </p:txBody>
      </p:sp>
      <p:sp>
        <p:nvSpPr>
          <p:cNvPr id="3" name="Content Placeholder 2"/>
          <p:cNvSpPr>
            <a:spLocks noGrp="1"/>
          </p:cNvSpPr>
          <p:nvPr>
            <p:ph idx="1"/>
          </p:nvPr>
        </p:nvSpPr>
        <p:spPr/>
        <p:txBody>
          <a:bodyPr>
            <a:noAutofit/>
          </a:bodyPr>
          <a:lstStyle/>
          <a:p>
            <a:r>
              <a:rPr lang="en-US" sz="2400" dirty="0"/>
              <a:t>The Commissioner of Education has modified the general education (Part 100) regulations for the provision of homebound instruction by school personnel – </a:t>
            </a:r>
            <a:r>
              <a:rPr lang="en-US" sz="2400" i="1" dirty="0"/>
              <a:t>See </a:t>
            </a:r>
            <a:r>
              <a:rPr lang="en-US" sz="2400" dirty="0"/>
              <a:t>8 NYCRR 100.22.  This is not relevant to parental home schooling.</a:t>
            </a:r>
          </a:p>
          <a:p>
            <a:r>
              <a:rPr lang="en-US" sz="2400" dirty="0"/>
              <a:t>The proposed amendment took effect as an emergency rule on July 1, 2022 – it was permanently adopted by the Board of Regents in September 2022</a:t>
            </a:r>
          </a:p>
          <a:p>
            <a:r>
              <a:rPr lang="en-US" sz="2400" dirty="0"/>
              <a:t>Among other things, the amendments increase the substantive requirements with respect to submitting, reviewing and implementing (e.g., develop an instruction delivery plan) requests for homebound instruction</a:t>
            </a:r>
          </a:p>
        </p:txBody>
      </p:sp>
      <p:sp>
        <p:nvSpPr>
          <p:cNvPr id="4" name="Slide Number Placeholder 3"/>
          <p:cNvSpPr>
            <a:spLocks noGrp="1"/>
          </p:cNvSpPr>
          <p:nvPr>
            <p:ph type="sldNum" sz="quarter" idx="12"/>
          </p:nvPr>
        </p:nvSpPr>
        <p:spPr/>
        <p:txBody>
          <a:bodyPr/>
          <a:lstStyle/>
          <a:p>
            <a:fld id="{6B197D27-6C10-4D9B-83B5-1034CC3301D5}" type="slidenum">
              <a:rPr lang="en-US" smtClean="0"/>
              <a:t>14</a:t>
            </a:fld>
            <a:endParaRPr lang="en-US" dirty="0"/>
          </a:p>
        </p:txBody>
      </p:sp>
    </p:spTree>
    <p:extLst>
      <p:ext uri="{BB962C8B-B14F-4D97-AF65-F5344CB8AC3E}">
        <p14:creationId xmlns:p14="http://schemas.microsoft.com/office/powerpoint/2010/main" val="4079874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100 Regulations Modifications </a:t>
            </a:r>
            <a:r>
              <a:rPr lang="en-US" sz="1800" dirty="0"/>
              <a:t>(</a:t>
            </a:r>
            <a:r>
              <a:rPr lang="en-US" sz="1800" i="1" dirty="0"/>
              <a:t>cont’d.</a:t>
            </a:r>
            <a:r>
              <a:rPr lang="en-US" sz="1800" dirty="0"/>
              <a:t>)</a:t>
            </a:r>
            <a:endParaRPr lang="en-US" dirty="0"/>
          </a:p>
        </p:txBody>
      </p:sp>
      <p:sp>
        <p:nvSpPr>
          <p:cNvPr id="3" name="Content Placeholder 2"/>
          <p:cNvSpPr>
            <a:spLocks noGrp="1"/>
          </p:cNvSpPr>
          <p:nvPr>
            <p:ph idx="1"/>
          </p:nvPr>
        </p:nvSpPr>
        <p:spPr/>
        <p:txBody>
          <a:bodyPr>
            <a:normAutofit/>
          </a:bodyPr>
          <a:lstStyle/>
          <a:p>
            <a:r>
              <a:rPr lang="en-US" sz="2400" dirty="0"/>
              <a:t>The increased requirements include:</a:t>
            </a:r>
          </a:p>
          <a:p>
            <a:pPr lvl="1"/>
            <a:r>
              <a:rPr lang="en-US" sz="2200" dirty="0"/>
              <a:t>When requesting home, hospital, or institutional instruction, the parent or guardian must submit a request to the school district of residence that includes written medical verification form the student’s treating healthcare provider demonstrating the student’s anticipated inability to attend school in person for at least ten days during the next three months</a:t>
            </a:r>
          </a:p>
          <a:p>
            <a:pPr lvl="1"/>
            <a:r>
              <a:rPr lang="en-US" sz="2200" dirty="0"/>
              <a:t>The parent must also provide written consent authorizing the school medical director or designee to contact the treating healthcare provider</a:t>
            </a:r>
          </a:p>
          <a:p>
            <a:pPr marL="1255713" lvl="2" indent="-341313">
              <a:buFont typeface="Wingdings" panose="05000000000000000000" pitchFamily="2" charset="2"/>
              <a:buChar char="Ø"/>
            </a:pPr>
            <a:r>
              <a:rPr lang="en-US" sz="2200" dirty="0"/>
              <a:t>Refusal to provide such written consent will result in a denial of the request for home, hospital, or institutional instruction</a:t>
            </a:r>
          </a:p>
          <a:p>
            <a:endParaRPr lang="en-US" dirty="0"/>
          </a:p>
        </p:txBody>
      </p:sp>
      <p:sp>
        <p:nvSpPr>
          <p:cNvPr id="4" name="Slide Number Placeholder 3"/>
          <p:cNvSpPr>
            <a:spLocks noGrp="1"/>
          </p:cNvSpPr>
          <p:nvPr>
            <p:ph type="sldNum" sz="quarter" idx="12"/>
          </p:nvPr>
        </p:nvSpPr>
        <p:spPr/>
        <p:txBody>
          <a:bodyPr/>
          <a:lstStyle/>
          <a:p>
            <a:fld id="{6B197D27-6C10-4D9B-83B5-1034CC3301D5}" type="slidenum">
              <a:rPr lang="en-US" smtClean="0"/>
              <a:t>15</a:t>
            </a:fld>
            <a:endParaRPr lang="en-US" dirty="0"/>
          </a:p>
        </p:txBody>
      </p:sp>
    </p:spTree>
    <p:extLst>
      <p:ext uri="{BB962C8B-B14F-4D97-AF65-F5344CB8AC3E}">
        <p14:creationId xmlns:p14="http://schemas.microsoft.com/office/powerpoint/2010/main" val="2203953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Notable Modifications Effective July 1, </a:t>
            </a:r>
            <a:r>
              <a:rPr lang="en-US" u="sng" dirty="0"/>
              <a:t>2023</a:t>
            </a:r>
          </a:p>
        </p:txBody>
      </p:sp>
      <p:sp>
        <p:nvSpPr>
          <p:cNvPr id="3" name="Content Placeholder 2"/>
          <p:cNvSpPr>
            <a:spLocks noGrp="1"/>
          </p:cNvSpPr>
          <p:nvPr>
            <p:ph idx="1"/>
          </p:nvPr>
        </p:nvSpPr>
        <p:spPr/>
        <p:txBody>
          <a:bodyPr>
            <a:normAutofit fontScale="92500"/>
          </a:bodyPr>
          <a:lstStyle/>
          <a:p>
            <a:r>
              <a:rPr lang="en-US" dirty="0"/>
              <a:t>The minimum requirement for homebound instruction at the </a:t>
            </a:r>
            <a:r>
              <a:rPr lang="en-US" b="1" dirty="0">
                <a:solidFill>
                  <a:schemeClr val="accent6">
                    <a:lumMod val="75000"/>
                  </a:schemeClr>
                </a:solidFill>
              </a:rPr>
              <a:t>elementary level </a:t>
            </a:r>
            <a:r>
              <a:rPr lang="en-US" dirty="0"/>
              <a:t>shall increase </a:t>
            </a:r>
            <a:r>
              <a:rPr lang="en-US" dirty="0">
                <a:solidFill>
                  <a:schemeClr val="accent6">
                    <a:lumMod val="75000"/>
                  </a:schemeClr>
                </a:solidFill>
              </a:rPr>
              <a:t>from </a:t>
            </a:r>
            <a:r>
              <a:rPr lang="en-US" b="1" dirty="0">
                <a:solidFill>
                  <a:schemeClr val="accent6">
                    <a:lumMod val="75000"/>
                  </a:schemeClr>
                </a:solidFill>
              </a:rPr>
              <a:t>5 </a:t>
            </a:r>
            <a:r>
              <a:rPr lang="en-US" dirty="0">
                <a:solidFill>
                  <a:schemeClr val="accent6">
                    <a:lumMod val="75000"/>
                  </a:schemeClr>
                </a:solidFill>
              </a:rPr>
              <a:t>to </a:t>
            </a:r>
            <a:r>
              <a:rPr lang="en-US" b="1" dirty="0">
                <a:solidFill>
                  <a:schemeClr val="accent6">
                    <a:lumMod val="75000"/>
                  </a:schemeClr>
                </a:solidFill>
              </a:rPr>
              <a:t>10 </a:t>
            </a:r>
            <a:r>
              <a:rPr lang="en-US" dirty="0">
                <a:solidFill>
                  <a:schemeClr val="accent6">
                    <a:lumMod val="75000"/>
                  </a:schemeClr>
                </a:solidFill>
              </a:rPr>
              <a:t>hours </a:t>
            </a:r>
            <a:r>
              <a:rPr lang="en-US" dirty="0"/>
              <a:t>weekly</a:t>
            </a:r>
          </a:p>
          <a:p>
            <a:r>
              <a:rPr lang="en-US" dirty="0"/>
              <a:t>The minimum requirement for homebound instruction at the </a:t>
            </a:r>
            <a:r>
              <a:rPr lang="en-US" b="1" dirty="0">
                <a:solidFill>
                  <a:schemeClr val="accent6">
                    <a:lumMod val="75000"/>
                  </a:schemeClr>
                </a:solidFill>
              </a:rPr>
              <a:t>secondary level</a:t>
            </a:r>
            <a:r>
              <a:rPr lang="en-US" dirty="0">
                <a:solidFill>
                  <a:schemeClr val="accent6">
                    <a:lumMod val="75000"/>
                  </a:schemeClr>
                </a:solidFill>
              </a:rPr>
              <a:t> </a:t>
            </a:r>
            <a:r>
              <a:rPr lang="en-US" dirty="0"/>
              <a:t>shall increase </a:t>
            </a:r>
            <a:r>
              <a:rPr lang="en-US" dirty="0">
                <a:solidFill>
                  <a:schemeClr val="accent6">
                    <a:lumMod val="75000"/>
                  </a:schemeClr>
                </a:solidFill>
              </a:rPr>
              <a:t>from </a:t>
            </a:r>
            <a:r>
              <a:rPr lang="en-US" b="1" dirty="0">
                <a:solidFill>
                  <a:schemeClr val="accent6">
                    <a:lumMod val="75000"/>
                  </a:schemeClr>
                </a:solidFill>
              </a:rPr>
              <a:t>10 </a:t>
            </a:r>
            <a:r>
              <a:rPr lang="en-US" dirty="0">
                <a:solidFill>
                  <a:schemeClr val="accent6">
                    <a:lumMod val="75000"/>
                  </a:schemeClr>
                </a:solidFill>
              </a:rPr>
              <a:t>to </a:t>
            </a:r>
            <a:r>
              <a:rPr lang="en-US" b="1" dirty="0">
                <a:solidFill>
                  <a:schemeClr val="accent6">
                    <a:lumMod val="75000"/>
                  </a:schemeClr>
                </a:solidFill>
              </a:rPr>
              <a:t>15 </a:t>
            </a:r>
            <a:r>
              <a:rPr lang="en-US" dirty="0">
                <a:solidFill>
                  <a:schemeClr val="accent6">
                    <a:lumMod val="75000"/>
                  </a:schemeClr>
                </a:solidFill>
              </a:rPr>
              <a:t>hours </a:t>
            </a:r>
            <a:r>
              <a:rPr lang="en-US" dirty="0"/>
              <a:t>weekly</a:t>
            </a:r>
          </a:p>
          <a:p>
            <a:r>
              <a:rPr lang="en-US" dirty="0"/>
              <a:t>Under the proposed amendments, students may receive less than the required amount of weekly instruction if requested by the parent and supported by documentation from the student’s treating healthcare provider</a:t>
            </a:r>
          </a:p>
          <a:p>
            <a:pPr lvl="1"/>
            <a:r>
              <a:rPr lang="en-US" dirty="0"/>
              <a:t>The parent/healthcare provider must establish that the student is unable to receive the mandatory number of hours</a:t>
            </a:r>
          </a:p>
        </p:txBody>
      </p:sp>
      <p:sp>
        <p:nvSpPr>
          <p:cNvPr id="4" name="Slide Number Placeholder 3"/>
          <p:cNvSpPr>
            <a:spLocks noGrp="1"/>
          </p:cNvSpPr>
          <p:nvPr>
            <p:ph type="sldNum" sz="quarter" idx="12"/>
          </p:nvPr>
        </p:nvSpPr>
        <p:spPr/>
        <p:txBody>
          <a:bodyPr/>
          <a:lstStyle/>
          <a:p>
            <a:fld id="{6B197D27-6C10-4D9B-83B5-1034CC3301D5}" type="slidenum">
              <a:rPr lang="en-US" smtClean="0"/>
              <a:t>16</a:t>
            </a:fld>
            <a:endParaRPr lang="en-US" dirty="0"/>
          </a:p>
        </p:txBody>
      </p:sp>
    </p:spTree>
    <p:extLst>
      <p:ext uri="{BB962C8B-B14F-4D97-AF65-F5344CB8AC3E}">
        <p14:creationId xmlns:p14="http://schemas.microsoft.com/office/powerpoint/2010/main" val="31875885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 200 Regulations Modifications</a:t>
            </a:r>
          </a:p>
        </p:txBody>
      </p:sp>
      <p:sp>
        <p:nvSpPr>
          <p:cNvPr id="3" name="Content Placeholder 2"/>
          <p:cNvSpPr>
            <a:spLocks noGrp="1"/>
          </p:cNvSpPr>
          <p:nvPr>
            <p:ph idx="1"/>
          </p:nvPr>
        </p:nvSpPr>
        <p:spPr/>
        <p:txBody>
          <a:bodyPr>
            <a:normAutofit fontScale="77500" lnSpcReduction="20000"/>
          </a:bodyPr>
          <a:lstStyle/>
          <a:p>
            <a:r>
              <a:rPr lang="en-US" dirty="0"/>
              <a:t>The proposed amendment also will change the corresponding section in the special education (Part 200) regulations that govern the provision of home instruction to students with disabilities – </a:t>
            </a:r>
            <a:r>
              <a:rPr lang="en-US" i="1" dirty="0"/>
              <a:t>See </a:t>
            </a:r>
            <a:r>
              <a:rPr lang="en-US" dirty="0"/>
              <a:t> 8 NYCRR 200.6(i)</a:t>
            </a:r>
          </a:p>
          <a:p>
            <a:r>
              <a:rPr lang="en-US" dirty="0"/>
              <a:t>Currently, the special education regulations mirror the minimum hourly instruction requirement for general education students, i.e., 5 hours for elementary level special education students and 10 hours for secondary level special education students</a:t>
            </a:r>
          </a:p>
          <a:p>
            <a:r>
              <a:rPr lang="en-US" dirty="0"/>
              <a:t>The proposed amendment includes a cross-reference to the new minimum instructional requirements for general education students, i.e., 10 hours for elementary level special education students and 15 hours for secondary level special education students – the new minimum will apply to special education students as well</a:t>
            </a:r>
          </a:p>
          <a:p>
            <a:r>
              <a:rPr lang="en-US" dirty="0"/>
              <a:t>Although not expressly stated in the proposed amendment, these heightened minimum hourly requirements will presumably also apply to students receiving alternative instruction while suspended from school</a:t>
            </a:r>
          </a:p>
        </p:txBody>
      </p:sp>
      <p:sp>
        <p:nvSpPr>
          <p:cNvPr id="4" name="Slide Number Placeholder 3"/>
          <p:cNvSpPr>
            <a:spLocks noGrp="1"/>
          </p:cNvSpPr>
          <p:nvPr>
            <p:ph type="sldNum" sz="quarter" idx="12"/>
          </p:nvPr>
        </p:nvSpPr>
        <p:spPr/>
        <p:txBody>
          <a:bodyPr/>
          <a:lstStyle/>
          <a:p>
            <a:fld id="{6B197D27-6C10-4D9B-83B5-1034CC3301D5}" type="slidenum">
              <a:rPr lang="en-US" smtClean="0"/>
              <a:t>17</a:t>
            </a:fld>
            <a:endParaRPr lang="en-US" dirty="0"/>
          </a:p>
        </p:txBody>
      </p:sp>
    </p:spTree>
    <p:extLst>
      <p:ext uri="{BB962C8B-B14F-4D97-AF65-F5344CB8AC3E}">
        <p14:creationId xmlns:p14="http://schemas.microsoft.com/office/powerpoint/2010/main" val="27109727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3160" y="533400"/>
            <a:ext cx="9464040" cy="5568154"/>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sz="3600" b="1" cap="all" dirty="0">
              <a:solidFill>
                <a:schemeClr val="accent6">
                  <a:lumMod val="75000"/>
                </a:schemeClr>
              </a:solidFill>
            </a:endParaRPr>
          </a:p>
          <a:p>
            <a:pPr marL="0" indent="0" algn="ctr">
              <a:buNone/>
            </a:pPr>
            <a:r>
              <a:rPr lang="en-US" sz="3600" b="1" cap="all" dirty="0">
                <a:solidFill>
                  <a:schemeClr val="accent6">
                    <a:lumMod val="75000"/>
                  </a:schemeClr>
                </a:solidFill>
              </a:rPr>
              <a:t>New York state red flag law</a:t>
            </a:r>
          </a:p>
        </p:txBody>
      </p:sp>
      <p:sp>
        <p:nvSpPr>
          <p:cNvPr id="2" name="Slide Number Placeholder 1"/>
          <p:cNvSpPr>
            <a:spLocks noGrp="1"/>
          </p:cNvSpPr>
          <p:nvPr>
            <p:ph type="sldNum" sz="quarter" idx="12"/>
          </p:nvPr>
        </p:nvSpPr>
        <p:spPr/>
        <p:txBody>
          <a:bodyPr/>
          <a:lstStyle/>
          <a:p>
            <a:fld id="{6B197D27-6C10-4D9B-83B5-1034CC3301D5}" type="slidenum">
              <a:rPr lang="en-US" smtClean="0"/>
              <a:pPr/>
              <a:t>18</a:t>
            </a:fld>
            <a:endParaRPr lang="en-US" dirty="0"/>
          </a:p>
        </p:txBody>
      </p:sp>
    </p:spTree>
    <p:extLst>
      <p:ext uri="{BB962C8B-B14F-4D97-AF65-F5344CB8AC3E}">
        <p14:creationId xmlns:p14="http://schemas.microsoft.com/office/powerpoint/2010/main" val="7121905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lstStyle/>
          <a:p>
            <a:r>
              <a:rPr lang="en-US" dirty="0"/>
              <a:t>Red flag law is a State law that allows for the removal of firearms from an individual’s possession in certain circumstances</a:t>
            </a:r>
          </a:p>
          <a:p>
            <a:r>
              <a:rPr lang="en-US" dirty="0"/>
              <a:t>The law first took effect in August 2019, but has since gained more traction in the wake of recent mass shooting tragedies</a:t>
            </a:r>
          </a:p>
        </p:txBody>
      </p:sp>
      <p:sp>
        <p:nvSpPr>
          <p:cNvPr id="4" name="Slide Number Placeholder 3"/>
          <p:cNvSpPr>
            <a:spLocks noGrp="1"/>
          </p:cNvSpPr>
          <p:nvPr>
            <p:ph type="sldNum" sz="quarter" idx="12"/>
          </p:nvPr>
        </p:nvSpPr>
        <p:spPr/>
        <p:txBody>
          <a:bodyPr/>
          <a:lstStyle/>
          <a:p>
            <a:fld id="{6B197D27-6C10-4D9B-83B5-1034CC3301D5}" type="slidenum">
              <a:rPr lang="en-US" smtClean="0"/>
              <a:t>19</a:t>
            </a:fld>
            <a:endParaRPr lang="en-US" dirty="0"/>
          </a:p>
        </p:txBody>
      </p:sp>
    </p:spTree>
    <p:extLst>
      <p:ext uri="{BB962C8B-B14F-4D97-AF65-F5344CB8AC3E}">
        <p14:creationId xmlns:p14="http://schemas.microsoft.com/office/powerpoint/2010/main" val="34442133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3160" y="533400"/>
            <a:ext cx="9464040" cy="5568154"/>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3600" b="1" cap="all" dirty="0">
                <a:solidFill>
                  <a:schemeClr val="accent6">
                    <a:lumMod val="75000"/>
                  </a:schemeClr>
                </a:solidFill>
              </a:rPr>
              <a:t>School districts authorized to provide services to students with disabilities who turned 21</a:t>
            </a:r>
          </a:p>
          <a:p>
            <a:pPr marL="0" lvl="0" indent="0" algn="ctr">
              <a:buNone/>
            </a:pPr>
            <a:endParaRPr lang="en-US" sz="3600" b="1" cap="all" dirty="0">
              <a:solidFill>
                <a:schemeClr val="accent6">
                  <a:lumMod val="75000"/>
                </a:schemeClr>
              </a:solidFill>
            </a:endParaRPr>
          </a:p>
        </p:txBody>
      </p:sp>
      <p:sp>
        <p:nvSpPr>
          <p:cNvPr id="2" name="Slide Number Placeholder 1"/>
          <p:cNvSpPr>
            <a:spLocks noGrp="1"/>
          </p:cNvSpPr>
          <p:nvPr>
            <p:ph type="sldNum" sz="quarter" idx="12"/>
          </p:nvPr>
        </p:nvSpPr>
        <p:spPr/>
        <p:txBody>
          <a:bodyPr/>
          <a:lstStyle/>
          <a:p>
            <a:fld id="{6B197D27-6C10-4D9B-83B5-1034CC3301D5}" type="slidenum">
              <a:rPr lang="en-US" smtClean="0"/>
              <a:pPr/>
              <a:t>2</a:t>
            </a:fld>
            <a:endParaRPr lang="en-US" dirty="0"/>
          </a:p>
        </p:txBody>
      </p:sp>
    </p:spTree>
    <p:extLst>
      <p:ext uri="{BB962C8B-B14F-4D97-AF65-F5344CB8AC3E}">
        <p14:creationId xmlns:p14="http://schemas.microsoft.com/office/powerpoint/2010/main" val="33747448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Facts about ERPOs</a:t>
            </a:r>
          </a:p>
        </p:txBody>
      </p:sp>
      <p:sp>
        <p:nvSpPr>
          <p:cNvPr id="3" name="Content Placeholder 2"/>
          <p:cNvSpPr>
            <a:spLocks noGrp="1"/>
          </p:cNvSpPr>
          <p:nvPr>
            <p:ph idx="1"/>
          </p:nvPr>
        </p:nvSpPr>
        <p:spPr/>
        <p:txBody>
          <a:bodyPr>
            <a:normAutofit fontScale="85000" lnSpcReduction="20000"/>
          </a:bodyPr>
          <a:lstStyle/>
          <a:p>
            <a:r>
              <a:rPr lang="en-US" dirty="0"/>
              <a:t>An Extreme Risk Protection Order (ERPO) is a court-issued order of protection prohibiting a person from purchasing, possessing or attempting to purchase or possess a firearm, rifle or shotgun</a:t>
            </a:r>
          </a:p>
          <a:p>
            <a:r>
              <a:rPr lang="en-US" dirty="0"/>
              <a:t>It can be issued upon application to a court </a:t>
            </a:r>
            <a:r>
              <a:rPr lang="en-US" altLang="en-US" dirty="0"/>
              <a:t>if it is determined that there is </a:t>
            </a:r>
            <a:r>
              <a:rPr lang="en-US" altLang="en-US" b="1" i="1" dirty="0"/>
              <a:t>probable cause to believe the respondent is likely to engage in conduct that would result in serious harm to himself, herself or others</a:t>
            </a:r>
            <a:endParaRPr lang="en-US" altLang="en-US" dirty="0"/>
          </a:p>
          <a:p>
            <a:r>
              <a:rPr lang="en-US" dirty="0"/>
              <a:t>An ERPO can also direct the police to search a person, premises or a vehicle for guns and remove them  </a:t>
            </a:r>
          </a:p>
          <a:p>
            <a:r>
              <a:rPr lang="en-US" dirty="0"/>
              <a:t>An ERPO case may be initiated by a district attorney, a police officer, a school official, or a member of the person’s family or household</a:t>
            </a:r>
          </a:p>
          <a:p>
            <a:r>
              <a:rPr lang="en-US" dirty="0"/>
              <a:t>It is a </a:t>
            </a:r>
            <a:r>
              <a:rPr lang="en-US" b="1" i="1" dirty="0"/>
              <a:t>civil</a:t>
            </a:r>
            <a:r>
              <a:rPr lang="en-US" dirty="0"/>
              <a:t> case </a:t>
            </a:r>
          </a:p>
          <a:p>
            <a:pPr lvl="1"/>
            <a:r>
              <a:rPr lang="en-US" dirty="0"/>
              <a:t>ERPO cases have no criminal charges or penalties</a:t>
            </a:r>
          </a:p>
        </p:txBody>
      </p:sp>
      <p:sp>
        <p:nvSpPr>
          <p:cNvPr id="4" name="Slide Number Placeholder 3"/>
          <p:cNvSpPr>
            <a:spLocks noGrp="1"/>
          </p:cNvSpPr>
          <p:nvPr>
            <p:ph type="sldNum" sz="quarter" idx="12"/>
          </p:nvPr>
        </p:nvSpPr>
        <p:spPr/>
        <p:txBody>
          <a:bodyPr/>
          <a:lstStyle/>
          <a:p>
            <a:fld id="{6B197D27-6C10-4D9B-83B5-1034CC3301D5}" type="slidenum">
              <a:rPr lang="en-US" smtClean="0"/>
              <a:pPr/>
              <a:t>20</a:t>
            </a:fld>
            <a:endParaRPr lang="en-US" dirty="0"/>
          </a:p>
        </p:txBody>
      </p:sp>
    </p:spTree>
    <p:extLst>
      <p:ext uri="{BB962C8B-B14F-4D97-AF65-F5344CB8AC3E}">
        <p14:creationId xmlns:p14="http://schemas.microsoft.com/office/powerpoint/2010/main" val="1396171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Intersection with Mental Hygiene Law</a:t>
            </a:r>
          </a:p>
        </p:txBody>
      </p:sp>
      <p:sp>
        <p:nvSpPr>
          <p:cNvPr id="3" name="Content Placeholder 2"/>
          <p:cNvSpPr>
            <a:spLocks noGrp="1"/>
          </p:cNvSpPr>
          <p:nvPr>
            <p:ph idx="1"/>
          </p:nvPr>
        </p:nvSpPr>
        <p:spPr/>
        <p:txBody>
          <a:bodyPr>
            <a:normAutofit fontScale="62500" lnSpcReduction="20000"/>
          </a:bodyPr>
          <a:lstStyle/>
          <a:p>
            <a:pPr>
              <a:lnSpc>
                <a:spcPct val="120000"/>
              </a:lnSpc>
            </a:pPr>
            <a:r>
              <a:rPr lang="en-US" dirty="0"/>
              <a:t>The determination of whether an individual is likely to engage in conduct that would result in serious harm to self or others is defined by MHL Section 9.39(a):</a:t>
            </a:r>
          </a:p>
          <a:p>
            <a:pPr marL="0" indent="0">
              <a:lnSpc>
                <a:spcPct val="120000"/>
              </a:lnSpc>
              <a:buNone/>
            </a:pPr>
            <a:r>
              <a:rPr lang="en-US" sz="2700" dirty="0"/>
              <a:t>The director of any hospital maintaining adequate staff and facilities for the observation, examination, care, and treatment of persons alleged to be mentally ill and approved by the commissioner to receive and retain patients pursuant to this section may receive and retain therein as a patient for a period of fifteen days any person alleged to have a mental illness for which immediate observation, care, and treatment in a hospital is appropriate and which is likely to result in serious harm to himself or others. “Likelihood to result in serious harm” as used in this article shall mean:</a:t>
            </a:r>
          </a:p>
          <a:p>
            <a:pPr marL="0" indent="0">
              <a:lnSpc>
                <a:spcPct val="120000"/>
              </a:lnSpc>
              <a:buNone/>
            </a:pPr>
            <a:r>
              <a:rPr lang="en-US" sz="2700" dirty="0"/>
              <a:t>1. substantial risk of physical harm to himself as manifested by threats of or attempts at suicide or serious bodily harm or other conduct demonstrating that he is dangerous to himself, or</a:t>
            </a:r>
          </a:p>
          <a:p>
            <a:pPr marL="0" indent="0">
              <a:lnSpc>
                <a:spcPct val="120000"/>
              </a:lnSpc>
              <a:buNone/>
            </a:pPr>
            <a:r>
              <a:rPr lang="en-US" sz="2700" dirty="0"/>
              <a:t>2. a substantial risk of physical harm to other persons as manifested by homicidal or other violent behavior by which others are placed in reasonable fear of serious physical harm.</a:t>
            </a:r>
          </a:p>
          <a:p>
            <a:pPr lvl="1"/>
            <a:endParaRPr lang="en-US" dirty="0"/>
          </a:p>
        </p:txBody>
      </p:sp>
      <p:sp>
        <p:nvSpPr>
          <p:cNvPr id="4" name="Slide Number Placeholder 3"/>
          <p:cNvSpPr>
            <a:spLocks noGrp="1"/>
          </p:cNvSpPr>
          <p:nvPr>
            <p:ph type="sldNum" sz="quarter" idx="12"/>
          </p:nvPr>
        </p:nvSpPr>
        <p:spPr/>
        <p:txBody>
          <a:bodyPr/>
          <a:lstStyle/>
          <a:p>
            <a:fld id="{6B197D27-6C10-4D9B-83B5-1034CC3301D5}" type="slidenum">
              <a:rPr lang="en-US" smtClean="0"/>
              <a:t>21</a:t>
            </a:fld>
            <a:endParaRPr lang="en-US" dirty="0"/>
          </a:p>
        </p:txBody>
      </p:sp>
    </p:spTree>
    <p:extLst>
      <p:ext uri="{BB962C8B-B14F-4D97-AF65-F5344CB8AC3E}">
        <p14:creationId xmlns:p14="http://schemas.microsoft.com/office/powerpoint/2010/main" val="17134195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Who from the school can make an application for an ERPO?</a:t>
            </a:r>
          </a:p>
        </p:txBody>
      </p:sp>
      <p:sp>
        <p:nvSpPr>
          <p:cNvPr id="3" name="Content Placeholder 2"/>
          <p:cNvSpPr>
            <a:spLocks noGrp="1"/>
          </p:cNvSpPr>
          <p:nvPr>
            <p:ph idx="1"/>
          </p:nvPr>
        </p:nvSpPr>
        <p:spPr/>
        <p:txBody>
          <a:bodyPr>
            <a:normAutofit fontScale="92500" lnSpcReduction="10000"/>
          </a:bodyPr>
          <a:lstStyle/>
          <a:p>
            <a:r>
              <a:rPr lang="en-US" dirty="0"/>
              <a:t>Principal or other chief school officer (or designee) of any school in which the respondent is currently enrolled or has been enrolled in the past six months</a:t>
            </a:r>
          </a:p>
          <a:p>
            <a:r>
              <a:rPr lang="en-US" dirty="0"/>
              <a:t>A school administrator's designee:</a:t>
            </a:r>
          </a:p>
          <a:p>
            <a:pPr lvl="1"/>
            <a:r>
              <a:rPr lang="en-US" dirty="0"/>
              <a:t>must be employed at the same school as the school administrator; </a:t>
            </a:r>
          </a:p>
          <a:p>
            <a:pPr lvl="1"/>
            <a:r>
              <a:rPr lang="en-US" dirty="0"/>
              <a:t>must be designated </a:t>
            </a:r>
            <a:r>
              <a:rPr lang="en-US" b="1" i="1" dirty="0"/>
              <a:t>in writing </a:t>
            </a:r>
            <a:r>
              <a:rPr lang="en-US" dirty="0"/>
              <a:t>to file a petition with respect to the person against whom the order is sought; and</a:t>
            </a:r>
          </a:p>
          <a:p>
            <a:pPr lvl="1"/>
            <a:r>
              <a:rPr lang="en-US" dirty="0"/>
              <a:t>can be a school teacher, school guidance counselor, school psychologist, school social worker, school nurse, or other school personnel required to hold a teaching or administrative license or certificate, and full or part-time compensated school employee required to hold a temporary coaching license or professional coaching certificate</a:t>
            </a:r>
          </a:p>
        </p:txBody>
      </p:sp>
      <p:sp>
        <p:nvSpPr>
          <p:cNvPr id="4" name="Slide Number Placeholder 3"/>
          <p:cNvSpPr>
            <a:spLocks noGrp="1"/>
          </p:cNvSpPr>
          <p:nvPr>
            <p:ph type="sldNum" sz="quarter" idx="12"/>
          </p:nvPr>
        </p:nvSpPr>
        <p:spPr/>
        <p:txBody>
          <a:bodyPr/>
          <a:lstStyle/>
          <a:p>
            <a:fld id="{6B197D27-6C10-4D9B-83B5-1034CC3301D5}" type="slidenum">
              <a:rPr lang="en-US" smtClean="0"/>
              <a:pPr/>
              <a:t>22</a:t>
            </a:fld>
            <a:endParaRPr lang="en-US" dirty="0"/>
          </a:p>
        </p:txBody>
      </p:sp>
    </p:spTree>
    <p:extLst>
      <p:ext uri="{BB962C8B-B14F-4D97-AF65-F5344CB8AC3E}">
        <p14:creationId xmlns:p14="http://schemas.microsoft.com/office/powerpoint/2010/main" val="3005373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circumstances that might lead to an ERPO being issued?  </a:t>
            </a:r>
          </a:p>
        </p:txBody>
      </p:sp>
      <p:sp>
        <p:nvSpPr>
          <p:cNvPr id="3" name="Content Placeholder 2"/>
          <p:cNvSpPr>
            <a:spLocks noGrp="1"/>
          </p:cNvSpPr>
          <p:nvPr>
            <p:ph idx="1"/>
          </p:nvPr>
        </p:nvSpPr>
        <p:spPr/>
        <p:txBody>
          <a:bodyPr>
            <a:normAutofit fontScale="85000" lnSpcReduction="20000"/>
          </a:bodyPr>
          <a:lstStyle/>
          <a:p>
            <a:r>
              <a:rPr lang="en-US" dirty="0"/>
              <a:t>A threat or act of violence or use of physical force directed toward self, the petitioner, or another person;</a:t>
            </a:r>
          </a:p>
          <a:p>
            <a:r>
              <a:rPr lang="en-US" dirty="0"/>
              <a:t>A violation or alleged violation of an Order of Protection;</a:t>
            </a:r>
          </a:p>
          <a:p>
            <a:r>
              <a:rPr lang="en-US" dirty="0"/>
              <a:t>A pending charge or conviction for an offense involving the use of a weapon;</a:t>
            </a:r>
          </a:p>
          <a:p>
            <a:r>
              <a:rPr lang="en-US" dirty="0"/>
              <a:t>The reckless use, display or brandishing of a firearm, rifle or shotgun;</a:t>
            </a:r>
          </a:p>
          <a:p>
            <a:r>
              <a:rPr lang="en-US" dirty="0"/>
              <a:t>A history of a violation of an Extreme Risk Protection Order;</a:t>
            </a:r>
          </a:p>
          <a:p>
            <a:r>
              <a:rPr lang="en-US" dirty="0"/>
              <a:t>Evidence of recent or ongoing abuse of controlled substances or alcohol; and/or</a:t>
            </a:r>
          </a:p>
          <a:p>
            <a:r>
              <a:rPr lang="en-US" dirty="0"/>
              <a:t>Evidence of recent acquisition of a firearm, rifle, shotgun or other deadly weapon or dangerous instrument, or any ammunition therefor</a:t>
            </a:r>
          </a:p>
        </p:txBody>
      </p:sp>
      <p:sp>
        <p:nvSpPr>
          <p:cNvPr id="4" name="Slide Number Placeholder 3"/>
          <p:cNvSpPr>
            <a:spLocks noGrp="1"/>
          </p:cNvSpPr>
          <p:nvPr>
            <p:ph type="sldNum" sz="quarter" idx="12"/>
          </p:nvPr>
        </p:nvSpPr>
        <p:spPr/>
        <p:txBody>
          <a:bodyPr/>
          <a:lstStyle/>
          <a:p>
            <a:fld id="{6B197D27-6C10-4D9B-83B5-1034CC3301D5}" type="slidenum">
              <a:rPr lang="en-US" smtClean="0"/>
              <a:pPr/>
              <a:t>23</a:t>
            </a:fld>
            <a:endParaRPr lang="en-US" dirty="0"/>
          </a:p>
        </p:txBody>
      </p:sp>
    </p:spTree>
    <p:extLst>
      <p:ext uri="{BB962C8B-B14F-4D97-AF65-F5344CB8AC3E}">
        <p14:creationId xmlns:p14="http://schemas.microsoft.com/office/powerpoint/2010/main" val="2200786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are circumstances that might lead to an ERPO being issued? </a:t>
            </a:r>
          </a:p>
        </p:txBody>
      </p:sp>
      <p:sp>
        <p:nvSpPr>
          <p:cNvPr id="3" name="Content Placeholder 2"/>
          <p:cNvSpPr>
            <a:spLocks noGrp="1"/>
          </p:cNvSpPr>
          <p:nvPr>
            <p:ph idx="1"/>
          </p:nvPr>
        </p:nvSpPr>
        <p:spPr/>
        <p:txBody>
          <a:bodyPr/>
          <a:lstStyle/>
          <a:p>
            <a:r>
              <a:rPr lang="en-US" dirty="0"/>
              <a:t>In making the determination, the court must consider the time that has elapsed since the occurrence of the act or acts and the age of the person at the time of the occurrence of such act or acts</a:t>
            </a:r>
          </a:p>
          <a:p>
            <a:endParaRPr lang="en-US" dirty="0"/>
          </a:p>
          <a:p>
            <a:r>
              <a:rPr lang="en-US" dirty="0"/>
              <a:t>“Recent" means within the six months prior to the date the petition was filed</a:t>
            </a:r>
          </a:p>
        </p:txBody>
      </p:sp>
      <p:sp>
        <p:nvSpPr>
          <p:cNvPr id="4" name="Slide Number Placeholder 3"/>
          <p:cNvSpPr>
            <a:spLocks noGrp="1"/>
          </p:cNvSpPr>
          <p:nvPr>
            <p:ph type="sldNum" sz="quarter" idx="12"/>
          </p:nvPr>
        </p:nvSpPr>
        <p:spPr/>
        <p:txBody>
          <a:bodyPr/>
          <a:lstStyle/>
          <a:p>
            <a:fld id="{6B197D27-6C10-4D9B-83B5-1034CC3301D5}" type="slidenum">
              <a:rPr lang="en-US" smtClean="0"/>
              <a:pPr/>
              <a:t>24</a:t>
            </a:fld>
            <a:endParaRPr lang="en-US" dirty="0"/>
          </a:p>
        </p:txBody>
      </p:sp>
    </p:spTree>
    <p:extLst>
      <p:ext uri="{BB962C8B-B14F-4D97-AF65-F5344CB8AC3E}">
        <p14:creationId xmlns:p14="http://schemas.microsoft.com/office/powerpoint/2010/main" val="26410877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Process</a:t>
            </a:r>
          </a:p>
        </p:txBody>
      </p:sp>
      <p:sp>
        <p:nvSpPr>
          <p:cNvPr id="3" name="Content Placeholder 2"/>
          <p:cNvSpPr>
            <a:spLocks noGrp="1"/>
          </p:cNvSpPr>
          <p:nvPr>
            <p:ph idx="1"/>
          </p:nvPr>
        </p:nvSpPr>
        <p:spPr>
          <a:xfrm>
            <a:off x="2425699" y="1371600"/>
            <a:ext cx="9464040" cy="4352544"/>
          </a:xfrm>
        </p:spPr>
        <p:txBody>
          <a:bodyPr>
            <a:noAutofit/>
          </a:bodyPr>
          <a:lstStyle/>
          <a:p>
            <a:r>
              <a:rPr lang="en-US" sz="1800" dirty="0"/>
              <a:t>The Petitioner must file a Petition for a Temporary ERPO with  a Request for Judicial Intervention</a:t>
            </a:r>
          </a:p>
          <a:p>
            <a:r>
              <a:rPr lang="en-US" sz="1800" dirty="0"/>
              <a:t>On the day the papers are filed, the judge will decide if a temporary ERPO will be issued based on probable cause</a:t>
            </a:r>
          </a:p>
          <a:p>
            <a:r>
              <a:rPr lang="en-US" sz="1800" dirty="0"/>
              <a:t>If the judge issues a temporary ERPO, a police officer will bring a copy to the respondent and remove any guns that the individual owns or possesses</a:t>
            </a:r>
          </a:p>
          <a:p>
            <a:r>
              <a:rPr lang="en-US" sz="1800" dirty="0"/>
              <a:t>Regardless of whether a temporary ERPO is issued, a hearing will then be scheduled for the judge to decide if a final ERPO will be issued.  The hearing will take place within 3 to 6 business days of the application for/issuance of the temporary ERPO</a:t>
            </a:r>
          </a:p>
          <a:p>
            <a:r>
              <a:rPr lang="en-US" sz="1800" dirty="0"/>
              <a:t>At the hearing, both sides can testify, call witnesses and give evidence to support their side of the story</a:t>
            </a:r>
          </a:p>
          <a:p>
            <a:pPr lvl="1"/>
            <a:r>
              <a:rPr lang="en-US" sz="1800" dirty="0"/>
              <a:t>The judge will then decide if a final ERPO will be issued based on clear and convincing evidence</a:t>
            </a:r>
          </a:p>
          <a:p>
            <a:r>
              <a:rPr lang="en-US" sz="1800" dirty="0"/>
              <a:t>A final ERPO can be issued for up to one year.  If the judge does not issue a final ERPO, the case is over</a:t>
            </a:r>
          </a:p>
          <a:p>
            <a:r>
              <a:rPr lang="en-US" sz="1800" dirty="0">
                <a:hlinkClick r:id="rId3"/>
              </a:rPr>
              <a:t>https://ww2.nycourts.gov/erpo</a:t>
            </a:r>
            <a:endParaRPr lang="en-US" sz="1800" dirty="0"/>
          </a:p>
        </p:txBody>
      </p:sp>
      <p:sp>
        <p:nvSpPr>
          <p:cNvPr id="4" name="Slide Number Placeholder 3"/>
          <p:cNvSpPr>
            <a:spLocks noGrp="1"/>
          </p:cNvSpPr>
          <p:nvPr>
            <p:ph type="sldNum" sz="quarter" idx="12"/>
          </p:nvPr>
        </p:nvSpPr>
        <p:spPr/>
        <p:txBody>
          <a:bodyPr/>
          <a:lstStyle/>
          <a:p>
            <a:fld id="{6B197D27-6C10-4D9B-83B5-1034CC3301D5}" type="slidenum">
              <a:rPr lang="en-US" smtClean="0"/>
              <a:pPr/>
              <a:t>25</a:t>
            </a:fld>
            <a:endParaRPr lang="en-US" dirty="0"/>
          </a:p>
        </p:txBody>
      </p:sp>
    </p:spTree>
    <p:extLst>
      <p:ext uri="{BB962C8B-B14F-4D97-AF65-F5344CB8AC3E}">
        <p14:creationId xmlns:p14="http://schemas.microsoft.com/office/powerpoint/2010/main" val="333112536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 Enforcement Coordination</a:t>
            </a:r>
          </a:p>
        </p:txBody>
      </p:sp>
      <p:sp>
        <p:nvSpPr>
          <p:cNvPr id="3" name="Content Placeholder 2"/>
          <p:cNvSpPr>
            <a:spLocks noGrp="1"/>
          </p:cNvSpPr>
          <p:nvPr>
            <p:ph idx="1"/>
          </p:nvPr>
        </p:nvSpPr>
        <p:spPr/>
        <p:txBody>
          <a:bodyPr>
            <a:normAutofit lnSpcReduction="10000"/>
          </a:bodyPr>
          <a:lstStyle/>
          <a:p>
            <a:r>
              <a:rPr lang="en-US" dirty="0"/>
              <a:t>Coordinate your actions at the District level with law enforcement</a:t>
            </a:r>
          </a:p>
          <a:p>
            <a:r>
              <a:rPr lang="en-US" dirty="0"/>
              <a:t>The issuing court must notify and produce copies of the ERPO to the New York State Police, the Division of Criminal Justice Services (DCJS), local law enforcement, and local firearm licensing officers</a:t>
            </a:r>
          </a:p>
          <a:p>
            <a:r>
              <a:rPr lang="en-US" dirty="0"/>
              <a:t>DCJS is required to immediately report the issuance of ERPO to the FBI for entry into the National Instant Criminal Background Check System (NICS). This will prevent respondent from purchasing guns while the order is in effect</a:t>
            </a:r>
          </a:p>
        </p:txBody>
      </p:sp>
      <p:sp>
        <p:nvSpPr>
          <p:cNvPr id="4" name="Slide Number Placeholder 3"/>
          <p:cNvSpPr>
            <a:spLocks noGrp="1"/>
          </p:cNvSpPr>
          <p:nvPr>
            <p:ph type="sldNum" sz="quarter" idx="12"/>
          </p:nvPr>
        </p:nvSpPr>
        <p:spPr/>
        <p:txBody>
          <a:bodyPr/>
          <a:lstStyle/>
          <a:p>
            <a:fld id="{6B197D27-6C10-4D9B-83B5-1034CC3301D5}" type="slidenum">
              <a:rPr lang="en-US" smtClean="0"/>
              <a:pPr/>
              <a:t>26</a:t>
            </a:fld>
            <a:endParaRPr lang="en-US" dirty="0"/>
          </a:p>
        </p:txBody>
      </p:sp>
    </p:spTree>
    <p:extLst>
      <p:ext uri="{BB962C8B-B14F-4D97-AF65-F5344CB8AC3E}">
        <p14:creationId xmlns:p14="http://schemas.microsoft.com/office/powerpoint/2010/main" val="418831730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Change in Circumstances</a:t>
            </a:r>
          </a:p>
        </p:txBody>
      </p:sp>
      <p:sp>
        <p:nvSpPr>
          <p:cNvPr id="3" name="Content Placeholder 2"/>
          <p:cNvSpPr>
            <a:spLocks noGrp="1"/>
          </p:cNvSpPr>
          <p:nvPr>
            <p:ph idx="1"/>
          </p:nvPr>
        </p:nvSpPr>
        <p:spPr/>
        <p:txBody>
          <a:bodyPr/>
          <a:lstStyle/>
          <a:p>
            <a:r>
              <a:rPr lang="en-US" dirty="0"/>
              <a:t>During the pendency of a Final ERPO, the respondent can file an “Application to Amend or Vacate Extreme Risk Protection Order” if there is a change in circumstances</a:t>
            </a:r>
          </a:p>
          <a:p>
            <a:r>
              <a:rPr lang="en-US" dirty="0"/>
              <a:t>The court will schedule a hearing </a:t>
            </a:r>
          </a:p>
          <a:p>
            <a:r>
              <a:rPr lang="en-US" dirty="0"/>
              <a:t>At the hearing, both sides can testify, call witnesses and give evidence to support their side of the story</a:t>
            </a:r>
          </a:p>
          <a:p>
            <a:r>
              <a:rPr lang="en-US" dirty="0"/>
              <a:t>The judge will decide if there is a substantial change in circumstances and if the ERPO should be vacated or amended</a:t>
            </a:r>
          </a:p>
          <a:p>
            <a:pPr marL="0" indent="0">
              <a:buNone/>
            </a:pPr>
            <a:endParaRPr lang="en-US" dirty="0"/>
          </a:p>
        </p:txBody>
      </p:sp>
      <p:sp>
        <p:nvSpPr>
          <p:cNvPr id="4" name="Slide Number Placeholder 3"/>
          <p:cNvSpPr>
            <a:spLocks noGrp="1"/>
          </p:cNvSpPr>
          <p:nvPr>
            <p:ph type="sldNum" sz="quarter" idx="12"/>
          </p:nvPr>
        </p:nvSpPr>
        <p:spPr/>
        <p:txBody>
          <a:bodyPr/>
          <a:lstStyle/>
          <a:p>
            <a:fld id="{6B197D27-6C10-4D9B-83B5-1034CC3301D5}" type="slidenum">
              <a:rPr lang="en-US" smtClean="0"/>
              <a:pPr/>
              <a:t>27</a:t>
            </a:fld>
            <a:endParaRPr lang="en-US" dirty="0"/>
          </a:p>
        </p:txBody>
      </p:sp>
    </p:spTree>
    <p:extLst>
      <p:ext uri="{BB962C8B-B14F-4D97-AF65-F5344CB8AC3E}">
        <p14:creationId xmlns:p14="http://schemas.microsoft.com/office/powerpoint/2010/main" val="41574051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Renewing a Final ERPO</a:t>
            </a:r>
          </a:p>
        </p:txBody>
      </p:sp>
      <p:sp>
        <p:nvSpPr>
          <p:cNvPr id="3" name="Content Placeholder 2"/>
          <p:cNvSpPr>
            <a:spLocks noGrp="1"/>
          </p:cNvSpPr>
          <p:nvPr>
            <p:ph idx="1"/>
          </p:nvPr>
        </p:nvSpPr>
        <p:spPr/>
        <p:txBody>
          <a:bodyPr/>
          <a:lstStyle/>
          <a:p>
            <a:r>
              <a:rPr lang="en-US" dirty="0"/>
              <a:t>Within 60 days before a final ERPO expires, a petitioner can file an “Application for Renewal of Extreme Risk Protection Order” with the court</a:t>
            </a:r>
          </a:p>
          <a:p>
            <a:r>
              <a:rPr lang="en-US" dirty="0"/>
              <a:t>The court will schedule and hold a hearing </a:t>
            </a:r>
          </a:p>
          <a:p>
            <a:r>
              <a:rPr lang="en-US" dirty="0"/>
              <a:t>At the hearing, both sides can testify, call witnesses and give evidence to support their side of the story </a:t>
            </a:r>
          </a:p>
          <a:p>
            <a:r>
              <a:rPr lang="en-US" dirty="0"/>
              <a:t>The judge will decide if the ERPO will be renewed.  The ERPO can be renewed for up to one year.  If the judge does not renew the ERPO, the case is over</a:t>
            </a:r>
          </a:p>
          <a:p>
            <a:pPr marL="0" indent="0">
              <a:buNone/>
            </a:pPr>
            <a:endParaRPr lang="en-US" dirty="0"/>
          </a:p>
          <a:p>
            <a:endParaRPr lang="en-US" dirty="0"/>
          </a:p>
        </p:txBody>
      </p:sp>
      <p:sp>
        <p:nvSpPr>
          <p:cNvPr id="4" name="Slide Number Placeholder 3"/>
          <p:cNvSpPr>
            <a:spLocks noGrp="1"/>
          </p:cNvSpPr>
          <p:nvPr>
            <p:ph type="sldNum" sz="quarter" idx="12"/>
          </p:nvPr>
        </p:nvSpPr>
        <p:spPr/>
        <p:txBody>
          <a:bodyPr/>
          <a:lstStyle/>
          <a:p>
            <a:fld id="{6B197D27-6C10-4D9B-83B5-1034CC3301D5}" type="slidenum">
              <a:rPr lang="en-US" smtClean="0"/>
              <a:pPr/>
              <a:t>28</a:t>
            </a:fld>
            <a:endParaRPr lang="en-US" dirty="0"/>
          </a:p>
        </p:txBody>
      </p:sp>
    </p:spTree>
    <p:extLst>
      <p:ext uri="{BB962C8B-B14F-4D97-AF65-F5344CB8AC3E}">
        <p14:creationId xmlns:p14="http://schemas.microsoft.com/office/powerpoint/2010/main" val="20921645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of Guns to Lawful Owner</a:t>
            </a:r>
          </a:p>
        </p:txBody>
      </p:sp>
      <p:sp>
        <p:nvSpPr>
          <p:cNvPr id="3" name="Content Placeholder 2"/>
          <p:cNvSpPr>
            <a:spLocks noGrp="1"/>
          </p:cNvSpPr>
          <p:nvPr>
            <p:ph idx="1"/>
          </p:nvPr>
        </p:nvSpPr>
        <p:spPr/>
        <p:txBody>
          <a:bodyPr>
            <a:normAutofit/>
          </a:bodyPr>
          <a:lstStyle/>
          <a:p>
            <a:r>
              <a:rPr lang="en-US" dirty="0"/>
              <a:t>If the respondent is not the lawful owner of guns that were surrendered to or removed by the police, the lawful owner can apply to the court to have the guns returned</a:t>
            </a:r>
          </a:p>
          <a:p>
            <a:r>
              <a:rPr lang="en-US" dirty="0"/>
              <a:t>The applicant must provide proof of ownership and show he/she can legally possess the guns</a:t>
            </a:r>
          </a:p>
          <a:p>
            <a:r>
              <a:rPr lang="en-US" dirty="0"/>
              <a:t>The court will decide if the guns should be returned to the applicant</a:t>
            </a:r>
          </a:p>
          <a:p>
            <a:pPr marL="0" indent="0">
              <a:buNone/>
            </a:pPr>
            <a:endParaRPr lang="en-US" dirty="0"/>
          </a:p>
        </p:txBody>
      </p:sp>
      <p:sp>
        <p:nvSpPr>
          <p:cNvPr id="4" name="Slide Number Placeholder 3"/>
          <p:cNvSpPr>
            <a:spLocks noGrp="1"/>
          </p:cNvSpPr>
          <p:nvPr>
            <p:ph type="sldNum" sz="quarter" idx="12"/>
          </p:nvPr>
        </p:nvSpPr>
        <p:spPr/>
        <p:txBody>
          <a:bodyPr/>
          <a:lstStyle/>
          <a:p>
            <a:fld id="{6B197D27-6C10-4D9B-83B5-1034CC3301D5}" type="slidenum">
              <a:rPr lang="en-US" smtClean="0"/>
              <a:pPr/>
              <a:t>29</a:t>
            </a:fld>
            <a:endParaRPr lang="en-US" dirty="0"/>
          </a:p>
        </p:txBody>
      </p:sp>
    </p:spTree>
    <p:extLst>
      <p:ext uri="{BB962C8B-B14F-4D97-AF65-F5344CB8AC3E}">
        <p14:creationId xmlns:p14="http://schemas.microsoft.com/office/powerpoint/2010/main" val="23040406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29, 2021 Legislation</a:t>
            </a:r>
          </a:p>
        </p:txBody>
      </p:sp>
      <p:sp>
        <p:nvSpPr>
          <p:cNvPr id="3" name="Content Placeholder 2"/>
          <p:cNvSpPr>
            <a:spLocks noGrp="1"/>
          </p:cNvSpPr>
          <p:nvPr>
            <p:ph idx="1"/>
          </p:nvPr>
        </p:nvSpPr>
        <p:spPr/>
        <p:txBody>
          <a:bodyPr>
            <a:normAutofit fontScale="92500"/>
          </a:bodyPr>
          <a:lstStyle/>
          <a:p>
            <a:r>
              <a:rPr lang="en-US" dirty="0"/>
              <a:t>Governor Cuomo signed legislation authorizing school districts to provide educational services in the 2021-2022 and 2022-2023 school years to students with disabilities who turned 21 during the 2019-2020 or 2020-2021 school years</a:t>
            </a:r>
          </a:p>
          <a:p>
            <a:r>
              <a:rPr lang="en-US" dirty="0"/>
              <a:t>School districts were only authorized to provide these services to students who were enrolled in their school district and received services pursuant to an IEP during the 2019-2020 or 2020-2021 school years</a:t>
            </a:r>
          </a:p>
          <a:p>
            <a:r>
              <a:rPr lang="en-US" dirty="0"/>
              <a:t>Statute added that school districts may provide these services to students until they complete the services in their IEP or turn 23, whichever is sooner</a:t>
            </a:r>
          </a:p>
        </p:txBody>
      </p:sp>
      <p:sp>
        <p:nvSpPr>
          <p:cNvPr id="4" name="Slide Number Placeholder 3"/>
          <p:cNvSpPr>
            <a:spLocks noGrp="1"/>
          </p:cNvSpPr>
          <p:nvPr>
            <p:ph type="sldNum" sz="quarter" idx="12"/>
          </p:nvPr>
        </p:nvSpPr>
        <p:spPr/>
        <p:txBody>
          <a:bodyPr/>
          <a:lstStyle/>
          <a:p>
            <a:fld id="{6B197D27-6C10-4D9B-83B5-1034CC3301D5}" type="slidenum">
              <a:rPr lang="en-US" smtClean="0"/>
              <a:t>3</a:t>
            </a:fld>
            <a:endParaRPr lang="en-US" dirty="0"/>
          </a:p>
        </p:txBody>
      </p:sp>
    </p:spTree>
    <p:extLst>
      <p:ext uri="{BB962C8B-B14F-4D97-AF65-F5344CB8AC3E}">
        <p14:creationId xmlns:p14="http://schemas.microsoft.com/office/powerpoint/2010/main" val="1433829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Return of Guns to Respondent</a:t>
            </a:r>
          </a:p>
        </p:txBody>
      </p:sp>
      <p:sp>
        <p:nvSpPr>
          <p:cNvPr id="3" name="Content Placeholder 2"/>
          <p:cNvSpPr>
            <a:spLocks noGrp="1"/>
          </p:cNvSpPr>
          <p:nvPr>
            <p:ph idx="1"/>
          </p:nvPr>
        </p:nvSpPr>
        <p:spPr>
          <a:xfrm>
            <a:off x="2436812" y="1630680"/>
            <a:ext cx="9464040" cy="4352544"/>
          </a:xfrm>
        </p:spPr>
        <p:txBody>
          <a:bodyPr>
            <a:normAutofit fontScale="92500" lnSpcReduction="10000"/>
          </a:bodyPr>
          <a:lstStyle/>
          <a:p>
            <a:r>
              <a:rPr lang="en-US" dirty="0"/>
              <a:t>When a final ERPO expires and it is not renewed, the respondent can apply to the court to have any guns that were surrendered to or removed by the police returned</a:t>
            </a:r>
          </a:p>
          <a:p>
            <a:r>
              <a:rPr lang="en-US" dirty="0"/>
              <a:t>The court will send a copy of the application to the petitioner and any licensing officers who have issued a gun permit to the respondent</a:t>
            </a:r>
          </a:p>
          <a:p>
            <a:r>
              <a:rPr lang="en-US" dirty="0"/>
              <a:t>If the petitioner or a licensing officer objects to the respondent getting the guns back, the court must schedule and hold a hearing</a:t>
            </a:r>
          </a:p>
          <a:p>
            <a:r>
              <a:rPr lang="en-US" dirty="0"/>
              <a:t>At the hearing, the parties can testify, call witnesses and give evidence to support their side of the story.  Then, the court decides if the guns should be returned to the respondent</a:t>
            </a:r>
          </a:p>
          <a:p>
            <a:endParaRPr lang="en-US" dirty="0"/>
          </a:p>
        </p:txBody>
      </p:sp>
      <p:sp>
        <p:nvSpPr>
          <p:cNvPr id="4" name="Slide Number Placeholder 3"/>
          <p:cNvSpPr>
            <a:spLocks noGrp="1"/>
          </p:cNvSpPr>
          <p:nvPr>
            <p:ph type="sldNum" sz="quarter" idx="12"/>
          </p:nvPr>
        </p:nvSpPr>
        <p:spPr/>
        <p:txBody>
          <a:bodyPr/>
          <a:lstStyle/>
          <a:p>
            <a:fld id="{6B197D27-6C10-4D9B-83B5-1034CC3301D5}" type="slidenum">
              <a:rPr lang="en-US" smtClean="0"/>
              <a:pPr/>
              <a:t>30</a:t>
            </a:fld>
            <a:endParaRPr lang="en-US" dirty="0"/>
          </a:p>
        </p:txBody>
      </p:sp>
    </p:spTree>
    <p:extLst>
      <p:ext uri="{BB962C8B-B14F-4D97-AF65-F5344CB8AC3E}">
        <p14:creationId xmlns:p14="http://schemas.microsoft.com/office/powerpoint/2010/main" val="406290570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Recent Updates</a:t>
            </a:r>
          </a:p>
        </p:txBody>
      </p:sp>
      <p:sp>
        <p:nvSpPr>
          <p:cNvPr id="3" name="Content Placeholder 2"/>
          <p:cNvSpPr>
            <a:spLocks noGrp="1"/>
          </p:cNvSpPr>
          <p:nvPr>
            <p:ph idx="1"/>
          </p:nvPr>
        </p:nvSpPr>
        <p:spPr/>
        <p:txBody>
          <a:bodyPr>
            <a:normAutofit fontScale="92500"/>
          </a:bodyPr>
          <a:lstStyle/>
          <a:p>
            <a:r>
              <a:rPr lang="en-US" dirty="0"/>
              <a:t>In 2022, red flag law was amended to authorize specified healthcare professionals to apply for an ERPO and to make it mandatory for the State Police and DAs to seek red flag orders when they believe someone poses a danger</a:t>
            </a:r>
          </a:p>
          <a:p>
            <a:pPr lvl="1"/>
            <a:r>
              <a:rPr lang="en-US" dirty="0"/>
              <a:t>This was in response to the recent Buffalo mass shooting, in which the 18-year-old charged with the shooting was not put through the red flag process even though he wrote in a school assignment that he wanted to commit a murder-suicide</a:t>
            </a:r>
          </a:p>
          <a:p>
            <a:r>
              <a:rPr lang="en-US" dirty="0"/>
              <a:t>President Biden recently asked Congress to pass a federal red flag law and the federal government is considering offering incentives to more states to pass red flag laws</a:t>
            </a:r>
          </a:p>
          <a:p>
            <a:endParaRPr lang="en-US" dirty="0"/>
          </a:p>
        </p:txBody>
      </p:sp>
      <p:sp>
        <p:nvSpPr>
          <p:cNvPr id="4" name="Slide Number Placeholder 3"/>
          <p:cNvSpPr>
            <a:spLocks noGrp="1"/>
          </p:cNvSpPr>
          <p:nvPr>
            <p:ph type="sldNum" sz="quarter" idx="12"/>
          </p:nvPr>
        </p:nvSpPr>
        <p:spPr/>
        <p:txBody>
          <a:bodyPr/>
          <a:lstStyle/>
          <a:p>
            <a:fld id="{6B197D27-6C10-4D9B-83B5-1034CC3301D5}" type="slidenum">
              <a:rPr lang="en-US" smtClean="0"/>
              <a:t>31</a:t>
            </a:fld>
            <a:endParaRPr lang="en-US" dirty="0"/>
          </a:p>
        </p:txBody>
      </p:sp>
    </p:spTree>
    <p:extLst>
      <p:ext uri="{BB962C8B-B14F-4D97-AF65-F5344CB8AC3E}">
        <p14:creationId xmlns:p14="http://schemas.microsoft.com/office/powerpoint/2010/main" val="38389400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Recent Legislation on June 6, 2022</a:t>
            </a:r>
          </a:p>
        </p:txBody>
      </p:sp>
      <p:sp>
        <p:nvSpPr>
          <p:cNvPr id="3" name="Content Placeholder 2"/>
          <p:cNvSpPr>
            <a:spLocks noGrp="1"/>
          </p:cNvSpPr>
          <p:nvPr>
            <p:ph idx="1"/>
          </p:nvPr>
        </p:nvSpPr>
        <p:spPr/>
        <p:txBody>
          <a:bodyPr>
            <a:noAutofit/>
          </a:bodyPr>
          <a:lstStyle/>
          <a:p>
            <a:pPr lvl="0"/>
            <a:r>
              <a:rPr lang="en-US" sz="1600" b="1" dirty="0"/>
              <a:t>CPLR § 6340(2) - </a:t>
            </a:r>
            <a:r>
              <a:rPr lang="en-US" sz="1600" dirty="0"/>
              <a:t>Adds licensed physicians, therapist, social workers and similar professionals to petition for an ERPO provided professional has treated the individual in the preceding 6 months</a:t>
            </a:r>
          </a:p>
          <a:p>
            <a:pPr lvl="0"/>
            <a:r>
              <a:rPr lang="en-US" sz="1600" b="1" dirty="0"/>
              <a:t>CPLR § 6341 – </a:t>
            </a:r>
            <a:r>
              <a:rPr lang="en-US" sz="1600" dirty="0"/>
              <a:t>a police officer or D.A. must file a petition after receiving credible information that someone is likely to cause serious harm as defined under MHL Section 9.39(a)(1) &amp; (2)</a:t>
            </a:r>
          </a:p>
          <a:p>
            <a:pPr lvl="0"/>
            <a:r>
              <a:rPr lang="en-US" sz="1600" b="1" dirty="0"/>
              <a:t>CPLR § 6348</a:t>
            </a:r>
            <a:r>
              <a:rPr lang="en-US" sz="1600" dirty="0"/>
              <a:t> – allows health care providers who file a ERPO petition to disclose protected health information of the person to the extent necessary to fully investigate and decide on the ERPO</a:t>
            </a:r>
          </a:p>
          <a:p>
            <a:pPr lvl="0"/>
            <a:r>
              <a:rPr lang="en-US" sz="1600" b="1" dirty="0"/>
              <a:t>Executive Law § 214-h – </a:t>
            </a:r>
            <a:r>
              <a:rPr lang="en-US" sz="1600" dirty="0"/>
              <a:t>The state police must develop and disseminate a written policy, procedure, and educational materials regarding filing an ERPO and police officers’ related duties</a:t>
            </a:r>
          </a:p>
          <a:p>
            <a:pPr lvl="0"/>
            <a:r>
              <a:rPr lang="en-US" sz="1600" b="1" dirty="0"/>
              <a:t>Executive Law § 840(i) – </a:t>
            </a:r>
            <a:r>
              <a:rPr lang="en-US" sz="1600" dirty="0"/>
              <a:t>The Municipal Police Training Council must develop and disseminate a written policy, procedure, and educational materials regarding filing an ERPO and related duties</a:t>
            </a:r>
          </a:p>
          <a:p>
            <a:pPr lvl="0"/>
            <a:r>
              <a:rPr lang="en-US" sz="1600" b="1" dirty="0"/>
              <a:t>Penal Law § 400.00(1)(j) – </a:t>
            </a:r>
            <a:r>
              <a:rPr lang="en-US" sz="1600" dirty="0"/>
              <a:t>prohibits the issuance or renewal of a firearm license to those who have been the subject of a report made pursuant to MHL § 9.46</a:t>
            </a:r>
          </a:p>
          <a:p>
            <a:pPr lvl="0"/>
            <a:r>
              <a:rPr lang="en-US" sz="1600" b="1" dirty="0"/>
              <a:t>Mental Hygiene Law § 9.46(a) </a:t>
            </a:r>
            <a:r>
              <a:rPr lang="en-US" sz="1600" dirty="0"/>
              <a:t>– adds the following to “mental health professional” definition: psychiatrist, LMSC, LMHC, clinical nurse specialist, NP, LCMFT, and licensed professional nurse</a:t>
            </a:r>
          </a:p>
        </p:txBody>
      </p:sp>
      <p:sp>
        <p:nvSpPr>
          <p:cNvPr id="4" name="Slide Number Placeholder 3"/>
          <p:cNvSpPr>
            <a:spLocks noGrp="1"/>
          </p:cNvSpPr>
          <p:nvPr>
            <p:ph type="sldNum" sz="quarter" idx="12"/>
          </p:nvPr>
        </p:nvSpPr>
        <p:spPr/>
        <p:txBody>
          <a:bodyPr/>
          <a:lstStyle/>
          <a:p>
            <a:fld id="{6B197D27-6C10-4D9B-83B5-1034CC3301D5}" type="slidenum">
              <a:rPr lang="en-US" smtClean="0"/>
              <a:t>32</a:t>
            </a:fld>
            <a:endParaRPr lang="en-US" dirty="0"/>
          </a:p>
        </p:txBody>
      </p:sp>
    </p:spTree>
    <p:extLst>
      <p:ext uri="{BB962C8B-B14F-4D97-AF65-F5344CB8AC3E}">
        <p14:creationId xmlns:p14="http://schemas.microsoft.com/office/powerpoint/2010/main" val="4011027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Practical Challenges Regarding the Law</a:t>
            </a:r>
          </a:p>
        </p:txBody>
      </p:sp>
      <p:sp>
        <p:nvSpPr>
          <p:cNvPr id="3" name="Content Placeholder 2"/>
          <p:cNvSpPr>
            <a:spLocks noGrp="1"/>
          </p:cNvSpPr>
          <p:nvPr>
            <p:ph idx="1"/>
          </p:nvPr>
        </p:nvSpPr>
        <p:spPr>
          <a:xfrm>
            <a:off x="2406649" y="1447800"/>
            <a:ext cx="9464040" cy="4352544"/>
          </a:xfrm>
        </p:spPr>
        <p:txBody>
          <a:bodyPr>
            <a:normAutofit fontScale="92500"/>
          </a:bodyPr>
          <a:lstStyle/>
          <a:p>
            <a:r>
              <a:rPr lang="en-US" dirty="0"/>
              <a:t>There is no mandated treatment associated with the behavior that led to the order</a:t>
            </a:r>
          </a:p>
          <a:p>
            <a:r>
              <a:rPr lang="en-US" dirty="0"/>
              <a:t>Because the law is still fairly new, we are seeing different interpretations from different county supreme court judges</a:t>
            </a:r>
          </a:p>
          <a:p>
            <a:r>
              <a:rPr lang="en-US" dirty="0"/>
              <a:t>The law may not impact firearms in the home that belong to individuals other than the respondent</a:t>
            </a:r>
          </a:p>
          <a:p>
            <a:pPr lvl="1"/>
            <a:r>
              <a:rPr lang="en-US" dirty="0"/>
              <a:t>The registered owner of the firearm may be able to insist that the gun is returned to them, despite living in the home of somebody who may be a threat</a:t>
            </a:r>
          </a:p>
          <a:p>
            <a:r>
              <a:rPr lang="en-US" dirty="0"/>
              <a:t>The practical impact of the law is unclear</a:t>
            </a:r>
          </a:p>
          <a:p>
            <a:pPr lvl="1"/>
            <a:r>
              <a:rPr lang="en-US" dirty="0"/>
              <a:t>This is partly due to red flag records being sealed after they expire</a:t>
            </a:r>
          </a:p>
        </p:txBody>
      </p:sp>
      <p:sp>
        <p:nvSpPr>
          <p:cNvPr id="4" name="Slide Number Placeholder 3"/>
          <p:cNvSpPr>
            <a:spLocks noGrp="1"/>
          </p:cNvSpPr>
          <p:nvPr>
            <p:ph type="sldNum" sz="quarter" idx="12"/>
          </p:nvPr>
        </p:nvSpPr>
        <p:spPr/>
        <p:txBody>
          <a:bodyPr/>
          <a:lstStyle/>
          <a:p>
            <a:fld id="{6B197D27-6C10-4D9B-83B5-1034CC3301D5}" type="slidenum">
              <a:rPr lang="en-US" smtClean="0"/>
              <a:t>33</a:t>
            </a:fld>
            <a:endParaRPr lang="en-US" dirty="0"/>
          </a:p>
        </p:txBody>
      </p:sp>
    </p:spTree>
    <p:extLst>
      <p:ext uri="{BB962C8B-B14F-4D97-AF65-F5344CB8AC3E}">
        <p14:creationId xmlns:p14="http://schemas.microsoft.com/office/powerpoint/2010/main" val="133305352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3160" y="533400"/>
            <a:ext cx="9464040" cy="5568154"/>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3600" b="1" cap="all" dirty="0">
                <a:solidFill>
                  <a:schemeClr val="accent6">
                    <a:lumMod val="75000"/>
                  </a:schemeClr>
                </a:solidFill>
              </a:rPr>
              <a:t>Family educational rights and privacy act:</a:t>
            </a:r>
            <a:br>
              <a:rPr lang="en-US" sz="3600" b="1" cap="all" dirty="0">
                <a:solidFill>
                  <a:schemeClr val="accent6">
                    <a:lumMod val="75000"/>
                  </a:schemeClr>
                </a:solidFill>
              </a:rPr>
            </a:br>
            <a:r>
              <a:rPr lang="en-US" sz="3600" b="1" cap="all" dirty="0">
                <a:solidFill>
                  <a:schemeClr val="accent6">
                    <a:lumMod val="75000"/>
                  </a:schemeClr>
                </a:solidFill>
              </a:rPr>
              <a:t>Basics you need to know</a:t>
            </a:r>
          </a:p>
        </p:txBody>
      </p:sp>
      <p:sp>
        <p:nvSpPr>
          <p:cNvPr id="2" name="Slide Number Placeholder 1"/>
          <p:cNvSpPr>
            <a:spLocks noGrp="1"/>
          </p:cNvSpPr>
          <p:nvPr>
            <p:ph type="sldNum" sz="quarter" idx="12"/>
          </p:nvPr>
        </p:nvSpPr>
        <p:spPr/>
        <p:txBody>
          <a:bodyPr/>
          <a:lstStyle/>
          <a:p>
            <a:fld id="{6B197D27-6C10-4D9B-83B5-1034CC3301D5}" type="slidenum">
              <a:rPr lang="en-US" smtClean="0"/>
              <a:pPr/>
              <a:t>34</a:t>
            </a:fld>
            <a:endParaRPr lang="en-US" dirty="0"/>
          </a:p>
        </p:txBody>
      </p:sp>
    </p:spTree>
    <p:extLst>
      <p:ext uri="{BB962C8B-B14F-4D97-AF65-F5344CB8AC3E}">
        <p14:creationId xmlns:p14="http://schemas.microsoft.com/office/powerpoint/2010/main" val="7692473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FERPA	</a:t>
            </a:r>
          </a:p>
        </p:txBody>
      </p:sp>
      <p:sp>
        <p:nvSpPr>
          <p:cNvPr id="3" name="Content Placeholder 2"/>
          <p:cNvSpPr>
            <a:spLocks noGrp="1"/>
          </p:cNvSpPr>
          <p:nvPr>
            <p:ph idx="1"/>
          </p:nvPr>
        </p:nvSpPr>
        <p:spPr/>
        <p:txBody>
          <a:bodyPr/>
          <a:lstStyle/>
          <a:p>
            <a:r>
              <a:rPr lang="en-US" altLang="en-US" sz="3200" dirty="0">
                <a:sym typeface="Arial" panose="020B0604020202020204" pitchFamily="34" charset="0"/>
              </a:rPr>
              <a:t>Purpose:</a:t>
            </a:r>
          </a:p>
          <a:p>
            <a:pPr lvl="1"/>
            <a:r>
              <a:rPr lang="en-US" altLang="en-US" sz="2800" dirty="0">
                <a:sym typeface="Arial" panose="020B0604020202020204" pitchFamily="34" charset="0"/>
              </a:rPr>
              <a:t>Permits parents and students who </a:t>
            </a:r>
            <a:br>
              <a:rPr lang="en-US" altLang="en-US" sz="2800" dirty="0">
                <a:sym typeface="Arial" panose="020B0604020202020204" pitchFamily="34" charset="0"/>
              </a:rPr>
            </a:br>
            <a:r>
              <a:rPr lang="en-US" altLang="en-US" sz="2800" dirty="0">
                <a:sym typeface="Arial" panose="020B0604020202020204" pitchFamily="34" charset="0"/>
              </a:rPr>
              <a:t>are over age 18 (i.e., “eligible students”) </a:t>
            </a:r>
            <a:br>
              <a:rPr lang="en-US" altLang="en-US" sz="2800" dirty="0">
                <a:sym typeface="Arial" panose="020B0604020202020204" pitchFamily="34" charset="0"/>
              </a:rPr>
            </a:br>
            <a:r>
              <a:rPr lang="en-US" altLang="en-US" sz="2800" dirty="0">
                <a:sym typeface="Arial" panose="020B0604020202020204" pitchFamily="34" charset="0"/>
              </a:rPr>
              <a:t>to access student’s educational records; and</a:t>
            </a:r>
          </a:p>
          <a:p>
            <a:pPr lvl="1"/>
            <a:r>
              <a:rPr lang="en-US" altLang="en-US" sz="2800" dirty="0">
                <a:sym typeface="Arial" panose="020B0604020202020204" pitchFamily="34" charset="0"/>
              </a:rPr>
              <a:t>Restricts access by 3rd parties to student records (with limited exceptions)</a:t>
            </a:r>
          </a:p>
          <a:p>
            <a:r>
              <a:rPr lang="en-US" altLang="en-US" sz="3200" dirty="0">
                <a:sym typeface="Arial" panose="020B0604020202020204" pitchFamily="34" charset="0"/>
              </a:rPr>
              <a:t>Applies to all schools that receive federal funds</a:t>
            </a:r>
          </a:p>
        </p:txBody>
      </p:sp>
      <p:sp>
        <p:nvSpPr>
          <p:cNvPr id="4" name="Slide Number Placeholder 3"/>
          <p:cNvSpPr>
            <a:spLocks noGrp="1"/>
          </p:cNvSpPr>
          <p:nvPr>
            <p:ph type="sldNum" sz="quarter" idx="12"/>
          </p:nvPr>
        </p:nvSpPr>
        <p:spPr/>
        <p:txBody>
          <a:bodyPr/>
          <a:lstStyle/>
          <a:p>
            <a:fld id="{6B197D27-6C10-4D9B-83B5-1034CC3301D5}" type="slidenum">
              <a:rPr lang="en-US" smtClean="0"/>
              <a:t>35</a:t>
            </a:fld>
            <a:endParaRPr lang="en-US" dirty="0"/>
          </a:p>
        </p:txBody>
      </p:sp>
      <p:pic>
        <p:nvPicPr>
          <p:cNvPr id="5" name="Picture 4" descr="Image result for FERP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584689" y="397986"/>
            <a:ext cx="2316163" cy="246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590590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Education Records</a:t>
            </a:r>
          </a:p>
        </p:txBody>
      </p:sp>
      <p:sp>
        <p:nvSpPr>
          <p:cNvPr id="4" name="Slide Number Placeholder 3"/>
          <p:cNvSpPr>
            <a:spLocks noGrp="1"/>
          </p:cNvSpPr>
          <p:nvPr>
            <p:ph type="sldNum" sz="quarter" idx="12"/>
          </p:nvPr>
        </p:nvSpPr>
        <p:spPr/>
        <p:txBody>
          <a:bodyPr/>
          <a:lstStyle/>
          <a:p>
            <a:fld id="{6B197D27-6C10-4D9B-83B5-1034CC3301D5}" type="slidenum">
              <a:rPr lang="en-US" smtClean="0"/>
              <a:t>36</a:t>
            </a:fld>
            <a:endParaRPr lang="en-US" dirty="0"/>
          </a:p>
        </p:txBody>
      </p:sp>
      <p:sp>
        <p:nvSpPr>
          <p:cNvPr id="5" name="Content Placeholder 2"/>
          <p:cNvSpPr>
            <a:spLocks noGrp="1"/>
          </p:cNvSpPr>
          <p:nvPr>
            <p:ph idx="1"/>
          </p:nvPr>
        </p:nvSpPr>
        <p:spPr/>
        <p:txBody>
          <a:bodyPr/>
          <a:lstStyle/>
          <a:p>
            <a:pPr eaLnBrk="1" hangingPunct="1"/>
            <a:r>
              <a:rPr lang="en-US" altLang="en-US" sz="2400" b="1" dirty="0">
                <a:sym typeface="Arial" panose="020B0604020202020204" pitchFamily="34" charset="0"/>
              </a:rPr>
              <a:t>Education Record</a:t>
            </a:r>
            <a:r>
              <a:rPr lang="en-US" altLang="en-US" sz="2400" dirty="0">
                <a:sym typeface="Arial" panose="020B0604020202020204" pitchFamily="34" charset="0"/>
              </a:rPr>
              <a:t>: Any record, file, document, and other material that:</a:t>
            </a:r>
          </a:p>
          <a:p>
            <a:pPr lvl="1" eaLnBrk="1" hangingPunct="1"/>
            <a:r>
              <a:rPr lang="en-US" altLang="en-US" dirty="0">
                <a:sym typeface="Arial" panose="020B0604020202020204" pitchFamily="34" charset="0"/>
              </a:rPr>
              <a:t>Contains information directly related to a student</a:t>
            </a:r>
          </a:p>
          <a:p>
            <a:pPr lvl="1" eaLnBrk="1" hangingPunct="1"/>
            <a:r>
              <a:rPr lang="en-US" altLang="en-US" dirty="0">
                <a:sym typeface="Arial" panose="020B0604020202020204" pitchFamily="34" charset="0"/>
              </a:rPr>
              <a:t>Is maintained by a school that receives federal funds or by a person acting for such school</a:t>
            </a:r>
          </a:p>
          <a:p>
            <a:pPr eaLnBrk="1" hangingPunct="1"/>
            <a:r>
              <a:rPr lang="en-US" altLang="en-US" sz="2400" b="1" dirty="0">
                <a:sym typeface="Arial" panose="020B0604020202020204" pitchFamily="34" charset="0"/>
              </a:rPr>
              <a:t>Format of record likely does not matter</a:t>
            </a:r>
            <a:r>
              <a:rPr lang="en-US" altLang="en-US" sz="2400" dirty="0">
                <a:sym typeface="Arial" panose="020B0604020202020204" pitchFamily="34" charset="0"/>
              </a:rPr>
              <a:t>:</a:t>
            </a:r>
          </a:p>
          <a:p>
            <a:pPr lvl="1" eaLnBrk="1" hangingPunct="1"/>
            <a:r>
              <a:rPr lang="en-US" altLang="en-US" dirty="0">
                <a:sym typeface="Arial" panose="020B0604020202020204" pitchFamily="34" charset="0"/>
              </a:rPr>
              <a:t>Record includes “any information recorded in any way, including, but not limited to, handwriting, print, computer media, video or audio tape, film, microfilm, and microfiche.”  34 CFR 99.4</a:t>
            </a:r>
          </a:p>
          <a:p>
            <a:pPr lvl="1" eaLnBrk="1" hangingPunct="1"/>
            <a:r>
              <a:rPr lang="en-US" altLang="en-US" b="1" dirty="0">
                <a:sym typeface="Arial" panose="020B0604020202020204" pitchFamily="34" charset="0"/>
              </a:rPr>
              <a:t>Does NOT just apply to student’s central file</a:t>
            </a:r>
            <a:endParaRPr lang="en-US" altLang="en-US" dirty="0">
              <a:sym typeface="Arial" panose="020B0604020202020204" pitchFamily="34" charset="0"/>
            </a:endParaRPr>
          </a:p>
          <a:p>
            <a:endParaRPr lang="en-US" altLang="en-US" dirty="0"/>
          </a:p>
        </p:txBody>
      </p:sp>
    </p:spTree>
    <p:extLst>
      <p:ext uri="{BB962C8B-B14F-4D97-AF65-F5344CB8AC3E}">
        <p14:creationId xmlns:p14="http://schemas.microsoft.com/office/powerpoint/2010/main" val="2881196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Personally Identifiable Information</a:t>
            </a:r>
          </a:p>
        </p:txBody>
      </p:sp>
      <p:sp>
        <p:nvSpPr>
          <p:cNvPr id="4" name="Slide Number Placeholder 3"/>
          <p:cNvSpPr>
            <a:spLocks noGrp="1"/>
          </p:cNvSpPr>
          <p:nvPr>
            <p:ph type="sldNum" sz="quarter" idx="12"/>
          </p:nvPr>
        </p:nvSpPr>
        <p:spPr/>
        <p:txBody>
          <a:bodyPr/>
          <a:lstStyle/>
          <a:p>
            <a:fld id="{6B197D27-6C10-4D9B-83B5-1034CC3301D5}" type="slidenum">
              <a:rPr lang="en-US" smtClean="0"/>
              <a:t>37</a:t>
            </a:fld>
            <a:endParaRPr lang="en-US" dirty="0"/>
          </a:p>
        </p:txBody>
      </p:sp>
      <p:sp>
        <p:nvSpPr>
          <p:cNvPr id="5" name="Content Placeholder 2"/>
          <p:cNvSpPr>
            <a:spLocks noGrp="1"/>
          </p:cNvSpPr>
          <p:nvPr>
            <p:ph idx="1"/>
          </p:nvPr>
        </p:nvSpPr>
        <p:spPr/>
        <p:txBody>
          <a:bodyPr/>
          <a:lstStyle/>
          <a:p>
            <a:pPr eaLnBrk="1" hangingPunct="1"/>
            <a:r>
              <a:rPr lang="en-US" altLang="en-US" dirty="0">
                <a:sym typeface="Arial" panose="020B0604020202020204" pitchFamily="34" charset="0"/>
              </a:rPr>
              <a:t>Student’s name</a:t>
            </a:r>
          </a:p>
          <a:p>
            <a:pPr eaLnBrk="1" hangingPunct="1"/>
            <a:r>
              <a:rPr lang="en-US" altLang="en-US" dirty="0">
                <a:sym typeface="Arial" panose="020B0604020202020204" pitchFamily="34" charset="0"/>
              </a:rPr>
              <a:t>Name of student’s parents/family members</a:t>
            </a:r>
          </a:p>
          <a:p>
            <a:pPr eaLnBrk="1" hangingPunct="1"/>
            <a:r>
              <a:rPr lang="en-US" altLang="en-US" dirty="0">
                <a:sym typeface="Arial" panose="020B0604020202020204" pitchFamily="34" charset="0"/>
              </a:rPr>
              <a:t>Address of student or student’s family members</a:t>
            </a:r>
          </a:p>
          <a:p>
            <a:pPr eaLnBrk="1" hangingPunct="1"/>
            <a:r>
              <a:rPr lang="en-US" altLang="en-US" dirty="0">
                <a:sym typeface="Arial" panose="020B0604020202020204" pitchFamily="34" charset="0"/>
              </a:rPr>
              <a:t>Personal identifier, such as SSN or student ID number</a:t>
            </a:r>
          </a:p>
          <a:p>
            <a:pPr eaLnBrk="1" hangingPunct="1"/>
            <a:r>
              <a:rPr lang="en-US" altLang="en-US" dirty="0">
                <a:sym typeface="Arial" panose="020B0604020202020204" pitchFamily="34" charset="0"/>
              </a:rPr>
              <a:t>List of personal characteristics that would make student’s identity easily traceable</a:t>
            </a:r>
          </a:p>
          <a:p>
            <a:pPr eaLnBrk="1" hangingPunct="1"/>
            <a:r>
              <a:rPr lang="en-US" altLang="en-US" dirty="0">
                <a:sym typeface="Arial" panose="020B0604020202020204" pitchFamily="34" charset="0"/>
              </a:rPr>
              <a:t>Other information that would make student’s identity easily traceable</a:t>
            </a:r>
          </a:p>
        </p:txBody>
      </p:sp>
    </p:spTree>
    <p:extLst>
      <p:ext uri="{BB962C8B-B14F-4D97-AF65-F5344CB8AC3E}">
        <p14:creationId xmlns:p14="http://schemas.microsoft.com/office/powerpoint/2010/main" val="19859232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Directory Information</a:t>
            </a:r>
          </a:p>
        </p:txBody>
      </p:sp>
      <p:sp>
        <p:nvSpPr>
          <p:cNvPr id="4" name="Slide Number Placeholder 3"/>
          <p:cNvSpPr>
            <a:spLocks noGrp="1"/>
          </p:cNvSpPr>
          <p:nvPr>
            <p:ph type="sldNum" sz="quarter" idx="12"/>
          </p:nvPr>
        </p:nvSpPr>
        <p:spPr/>
        <p:txBody>
          <a:bodyPr/>
          <a:lstStyle/>
          <a:p>
            <a:fld id="{6B197D27-6C10-4D9B-83B5-1034CC3301D5}" type="slidenum">
              <a:rPr lang="en-US" smtClean="0"/>
              <a:t>38</a:t>
            </a:fld>
            <a:endParaRPr lang="en-US" dirty="0"/>
          </a:p>
        </p:txBody>
      </p:sp>
      <p:sp>
        <p:nvSpPr>
          <p:cNvPr id="5" name="Content Placeholder 2"/>
          <p:cNvSpPr>
            <a:spLocks noGrp="1"/>
          </p:cNvSpPr>
          <p:nvPr>
            <p:ph idx="1"/>
          </p:nvPr>
        </p:nvSpPr>
        <p:spPr/>
        <p:txBody>
          <a:bodyPr/>
          <a:lstStyle/>
          <a:p>
            <a:pPr eaLnBrk="1" hangingPunct="1">
              <a:defRPr/>
            </a:pPr>
            <a:r>
              <a:rPr lang="en-US" altLang="en-US" dirty="0">
                <a:sym typeface="Arial" pitchFamily="34" charset="0"/>
              </a:rPr>
              <a:t>Information that would not generally be considered harmful if disclosed</a:t>
            </a:r>
          </a:p>
          <a:p>
            <a:pPr eaLnBrk="1" hangingPunct="1">
              <a:defRPr/>
            </a:pPr>
            <a:r>
              <a:rPr lang="en-US" altLang="en-US" dirty="0">
                <a:sym typeface="Arial" pitchFamily="34" charset="0"/>
              </a:rPr>
              <a:t>Examples: name, address, telephone number, date and place of birth, major fields of study, weight and height,                                 participation in activities, sports, dates of attendance                                          and degrees and awards, and most recent school attended</a:t>
            </a:r>
          </a:p>
          <a:p>
            <a:pPr marL="0" indent="0">
              <a:buFont typeface="Wingdings" panose="05000000000000000000" pitchFamily="2" charset="2"/>
              <a:buNone/>
              <a:defRPr/>
            </a:pPr>
            <a:endParaRPr lang="en-US" dirty="0"/>
          </a:p>
        </p:txBody>
      </p:sp>
      <p:pic>
        <p:nvPicPr>
          <p:cNvPr id="6" name="Picture 4" descr="Image result for address direct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99012" y="4458682"/>
            <a:ext cx="1667552" cy="1630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610454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Student Record Access and Retention</a:t>
            </a:r>
          </a:p>
        </p:txBody>
      </p:sp>
      <p:sp>
        <p:nvSpPr>
          <p:cNvPr id="4" name="Slide Number Placeholder 3"/>
          <p:cNvSpPr>
            <a:spLocks noGrp="1"/>
          </p:cNvSpPr>
          <p:nvPr>
            <p:ph type="sldNum" sz="quarter" idx="12"/>
          </p:nvPr>
        </p:nvSpPr>
        <p:spPr/>
        <p:txBody>
          <a:bodyPr/>
          <a:lstStyle/>
          <a:p>
            <a:fld id="{6B197D27-6C10-4D9B-83B5-1034CC3301D5}" type="slidenum">
              <a:rPr lang="en-US" smtClean="0"/>
              <a:t>39</a:t>
            </a:fld>
            <a:endParaRPr lang="en-US" dirty="0"/>
          </a:p>
        </p:txBody>
      </p:sp>
      <p:sp>
        <p:nvSpPr>
          <p:cNvPr id="6" name="Content Placeholder 2"/>
          <p:cNvSpPr>
            <a:spLocks noGrp="1"/>
          </p:cNvSpPr>
          <p:nvPr>
            <p:ph idx="1"/>
          </p:nvPr>
        </p:nvSpPr>
        <p:spPr/>
        <p:txBody>
          <a:bodyPr/>
          <a:lstStyle/>
          <a:p>
            <a:pPr marL="0" indent="0" eaLnBrk="1" fontAlgn="auto" hangingPunct="1">
              <a:spcAft>
                <a:spcPts val="0"/>
              </a:spcAft>
              <a:buFont typeface="Arial" pitchFamily="34" charset="0"/>
              <a:buNone/>
              <a:defRPr/>
            </a:pPr>
            <a:r>
              <a:rPr lang="en-US" sz="2400" dirty="0">
                <a:sym typeface="Arial"/>
              </a:rPr>
              <a:t>Parents have the Right to:</a:t>
            </a:r>
          </a:p>
          <a:p>
            <a:pPr eaLnBrk="1" fontAlgn="auto" hangingPunct="1">
              <a:spcAft>
                <a:spcPts val="0"/>
              </a:spcAft>
              <a:defRPr/>
            </a:pPr>
            <a:r>
              <a:rPr lang="en-US" sz="2400" dirty="0">
                <a:sym typeface="Arial"/>
              </a:rPr>
              <a:t>Access their children's education records</a:t>
            </a:r>
          </a:p>
          <a:p>
            <a:pPr eaLnBrk="1" fontAlgn="auto" hangingPunct="1">
              <a:spcAft>
                <a:spcPts val="0"/>
              </a:spcAft>
              <a:defRPr/>
            </a:pPr>
            <a:r>
              <a:rPr lang="en-US" sz="2400" dirty="0">
                <a:sym typeface="Arial"/>
              </a:rPr>
              <a:t>Challenge the accuracy of the records, and request an amendment</a:t>
            </a:r>
          </a:p>
          <a:p>
            <a:pPr eaLnBrk="1" fontAlgn="auto" hangingPunct="1">
              <a:spcAft>
                <a:spcPts val="0"/>
              </a:spcAft>
              <a:defRPr/>
            </a:pPr>
            <a:r>
              <a:rPr lang="en-US" sz="2400" dirty="0">
                <a:sym typeface="Arial"/>
              </a:rPr>
              <a:t>Require that schools/educational agencies obtain their prior consent before releasing education records or personally identifiable information to others</a:t>
            </a:r>
          </a:p>
          <a:p>
            <a:pPr eaLnBrk="1" fontAlgn="auto" hangingPunct="1">
              <a:spcAft>
                <a:spcPts val="0"/>
              </a:spcAft>
              <a:defRPr/>
            </a:pPr>
            <a:r>
              <a:rPr lang="en-US" sz="2400" dirty="0">
                <a:sym typeface="Arial"/>
              </a:rPr>
              <a:t>File a </a:t>
            </a:r>
            <a:r>
              <a:rPr lang="en-US" sz="2400" dirty="0"/>
              <a:t>complaint</a:t>
            </a:r>
            <a:r>
              <a:rPr lang="en-US" sz="2400" dirty="0">
                <a:sym typeface="Arial"/>
              </a:rPr>
              <a:t> with U.S. Department of Education if they feel their FERPA rights were violated</a:t>
            </a:r>
          </a:p>
          <a:p>
            <a:pPr eaLnBrk="1" fontAlgn="auto" hangingPunct="1">
              <a:spcAft>
                <a:spcPts val="0"/>
              </a:spcAft>
              <a:defRPr/>
            </a:pPr>
            <a:r>
              <a:rPr lang="en-US" sz="2400" dirty="0">
                <a:sym typeface="Arial"/>
              </a:rPr>
              <a:t>Receive notice of their FERPA rights each year</a:t>
            </a:r>
            <a:endParaRPr lang="en-US" dirty="0"/>
          </a:p>
        </p:txBody>
      </p:sp>
    </p:spTree>
    <p:extLst>
      <p:ext uri="{BB962C8B-B14F-4D97-AF65-F5344CB8AC3E}">
        <p14:creationId xmlns:p14="http://schemas.microsoft.com/office/powerpoint/2010/main" val="2091455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29, 2021 Legislation </a:t>
            </a:r>
            <a:r>
              <a:rPr lang="en-US" sz="1800" i="1" dirty="0"/>
              <a:t>(cont’d.)</a:t>
            </a:r>
            <a:endParaRPr lang="en-US" i="1" dirty="0"/>
          </a:p>
        </p:txBody>
      </p:sp>
      <p:sp>
        <p:nvSpPr>
          <p:cNvPr id="3" name="Content Placeholder 2"/>
          <p:cNvSpPr>
            <a:spLocks noGrp="1"/>
          </p:cNvSpPr>
          <p:nvPr>
            <p:ph idx="1"/>
          </p:nvPr>
        </p:nvSpPr>
        <p:spPr/>
        <p:txBody>
          <a:bodyPr>
            <a:normAutofit/>
          </a:bodyPr>
          <a:lstStyle/>
          <a:p>
            <a:r>
              <a:rPr lang="en-US" sz="2400" dirty="0"/>
              <a:t>According to case law, school districts may provide students with disabilities with compensatory education services beyond the age of 21</a:t>
            </a:r>
          </a:p>
          <a:p>
            <a:r>
              <a:rPr lang="en-US" sz="2400" dirty="0"/>
              <a:t>Essentially codified this option for COVID-related matters</a:t>
            </a:r>
          </a:p>
          <a:p>
            <a:r>
              <a:rPr lang="en-US" sz="2400" dirty="0"/>
              <a:t>This legislation enabled these students to remain </a:t>
            </a:r>
            <a:r>
              <a:rPr lang="en-US" sz="2400" u="sng" dirty="0"/>
              <a:t>enrolled in a full-time school program </a:t>
            </a:r>
            <a:r>
              <a:rPr lang="en-US" sz="2400" dirty="0"/>
              <a:t>after they turn 21, as opposed to simply receiving tutoring and/or related services</a:t>
            </a:r>
          </a:p>
          <a:p>
            <a:r>
              <a:rPr lang="en-US" sz="2400" dirty="0"/>
              <a:t>This legislation did not create a right to compensatory education services for all students with disabilities</a:t>
            </a:r>
          </a:p>
          <a:p>
            <a:r>
              <a:rPr lang="en-US" sz="2400" dirty="0"/>
              <a:t>Only applied to student who turned 21 during the 2019-2020 or 2020-2021 school years</a:t>
            </a:r>
          </a:p>
          <a:p>
            <a:endParaRPr lang="en-US" sz="2400" dirty="0"/>
          </a:p>
          <a:p>
            <a:pPr marL="0" indent="0">
              <a:buNone/>
            </a:pPr>
            <a:endParaRPr lang="en-US" dirty="0"/>
          </a:p>
        </p:txBody>
      </p:sp>
      <p:sp>
        <p:nvSpPr>
          <p:cNvPr id="4" name="Slide Number Placeholder 3"/>
          <p:cNvSpPr>
            <a:spLocks noGrp="1"/>
          </p:cNvSpPr>
          <p:nvPr>
            <p:ph type="sldNum" sz="quarter" idx="12"/>
          </p:nvPr>
        </p:nvSpPr>
        <p:spPr/>
        <p:txBody>
          <a:bodyPr/>
          <a:lstStyle/>
          <a:p>
            <a:fld id="{6B197D27-6C10-4D9B-83B5-1034CC3301D5}" type="slidenum">
              <a:rPr lang="en-US" smtClean="0"/>
              <a:t>4</a:t>
            </a:fld>
            <a:endParaRPr lang="en-US" dirty="0"/>
          </a:p>
        </p:txBody>
      </p:sp>
    </p:spTree>
    <p:extLst>
      <p:ext uri="{BB962C8B-B14F-4D97-AF65-F5344CB8AC3E}">
        <p14:creationId xmlns:p14="http://schemas.microsoft.com/office/powerpoint/2010/main" val="70341806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Parent Access</a:t>
            </a:r>
          </a:p>
        </p:txBody>
      </p:sp>
      <p:sp>
        <p:nvSpPr>
          <p:cNvPr id="4" name="Slide Number Placeholder 3"/>
          <p:cNvSpPr>
            <a:spLocks noGrp="1"/>
          </p:cNvSpPr>
          <p:nvPr>
            <p:ph type="sldNum" sz="quarter" idx="12"/>
          </p:nvPr>
        </p:nvSpPr>
        <p:spPr/>
        <p:txBody>
          <a:bodyPr/>
          <a:lstStyle/>
          <a:p>
            <a:fld id="{6B197D27-6C10-4D9B-83B5-1034CC3301D5}" type="slidenum">
              <a:rPr lang="en-US" smtClean="0"/>
              <a:t>40</a:t>
            </a:fld>
            <a:endParaRPr lang="en-US" dirty="0"/>
          </a:p>
        </p:txBody>
      </p:sp>
      <p:sp>
        <p:nvSpPr>
          <p:cNvPr id="5" name="Content Placeholder 2"/>
          <p:cNvSpPr>
            <a:spLocks noGrp="1"/>
          </p:cNvSpPr>
          <p:nvPr>
            <p:ph idx="1"/>
          </p:nvPr>
        </p:nvSpPr>
        <p:spPr/>
        <p:txBody>
          <a:bodyPr/>
          <a:lstStyle/>
          <a:p>
            <a:pPr eaLnBrk="1" hangingPunct="1"/>
            <a:r>
              <a:rPr lang="en-US" altLang="en-US" dirty="0">
                <a:sym typeface="Arial" panose="020B0604020202020204" pitchFamily="34" charset="0"/>
              </a:rPr>
              <a:t>Parents must be given ACCESS to their child’s education records</a:t>
            </a:r>
          </a:p>
          <a:p>
            <a:pPr eaLnBrk="1" hangingPunct="1"/>
            <a:r>
              <a:rPr lang="en-US" altLang="en-US" dirty="0">
                <a:sym typeface="Arial" panose="020B0604020202020204" pitchFamily="34" charset="0"/>
              </a:rPr>
              <a:t>Parents are generally not entitled to “copies” of records, only access to records</a:t>
            </a:r>
          </a:p>
          <a:p>
            <a:pPr lvl="1" eaLnBrk="1" hangingPunct="1"/>
            <a:r>
              <a:rPr lang="en-US" altLang="en-US" dirty="0">
                <a:sym typeface="Arial" panose="020B0604020202020204" pitchFamily="34" charset="0"/>
              </a:rPr>
              <a:t>Exception: If parent is not able to come to school’s location to review records due to “circumstances that effectively prevent” their ability to obtain access, the school should provide copies</a:t>
            </a:r>
          </a:p>
          <a:p>
            <a:pPr eaLnBrk="1" hangingPunct="1"/>
            <a:r>
              <a:rPr lang="en-US" altLang="en-US" dirty="0">
                <a:sym typeface="Arial" panose="020B0604020202020204" pitchFamily="34" charset="0"/>
              </a:rPr>
              <a:t>FERPA permits schools to charge a reasonable fee for copies of records, but not for administrative time spent locating the records</a:t>
            </a:r>
          </a:p>
          <a:p>
            <a:endParaRPr lang="en-US" altLang="en-US" dirty="0"/>
          </a:p>
        </p:txBody>
      </p:sp>
    </p:spTree>
    <p:extLst>
      <p:ext uri="{BB962C8B-B14F-4D97-AF65-F5344CB8AC3E}">
        <p14:creationId xmlns:p14="http://schemas.microsoft.com/office/powerpoint/2010/main" val="316508350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if the Student is Over 18?</a:t>
            </a:r>
          </a:p>
        </p:txBody>
      </p:sp>
      <p:sp>
        <p:nvSpPr>
          <p:cNvPr id="4" name="Slide Number Placeholder 3"/>
          <p:cNvSpPr>
            <a:spLocks noGrp="1"/>
          </p:cNvSpPr>
          <p:nvPr>
            <p:ph type="sldNum" sz="quarter" idx="12"/>
          </p:nvPr>
        </p:nvSpPr>
        <p:spPr/>
        <p:txBody>
          <a:bodyPr/>
          <a:lstStyle/>
          <a:p>
            <a:fld id="{6B197D27-6C10-4D9B-83B5-1034CC3301D5}" type="slidenum">
              <a:rPr lang="en-US" smtClean="0"/>
              <a:t>41</a:t>
            </a:fld>
            <a:endParaRPr lang="en-US" dirty="0"/>
          </a:p>
        </p:txBody>
      </p:sp>
      <p:sp>
        <p:nvSpPr>
          <p:cNvPr id="5" name="Content Placeholder 2"/>
          <p:cNvSpPr>
            <a:spLocks noGrp="1"/>
          </p:cNvSpPr>
          <p:nvPr>
            <p:ph idx="1"/>
          </p:nvPr>
        </p:nvSpPr>
        <p:spPr/>
        <p:txBody>
          <a:bodyPr/>
          <a:lstStyle/>
          <a:p>
            <a:r>
              <a:rPr lang="en-US" altLang="en-US" dirty="0"/>
              <a:t>At age 18, a parent’s FERPA rights transfer to the student – the student is now an “eligible student”</a:t>
            </a:r>
          </a:p>
          <a:p>
            <a:pPr lvl="1"/>
            <a:r>
              <a:rPr lang="en-US" altLang="en-US" dirty="0"/>
              <a:t>Parents retain FERPA rights for students over 18 if the parent continues to claim that student for tax purposes</a:t>
            </a:r>
          </a:p>
          <a:p>
            <a:r>
              <a:rPr lang="en-US" altLang="en-US" dirty="0"/>
              <a:t>For special education purposes, consent does not transfer to the student at age 18 – it remains with the parent</a:t>
            </a:r>
          </a:p>
          <a:p>
            <a:pPr lvl="1"/>
            <a:r>
              <a:rPr lang="en-US" altLang="en-US" dirty="0"/>
              <a:t>However, at age 18, a student can refer himself/herself to the CSE</a:t>
            </a:r>
          </a:p>
        </p:txBody>
      </p:sp>
    </p:spTree>
    <p:extLst>
      <p:ext uri="{BB962C8B-B14F-4D97-AF65-F5344CB8AC3E}">
        <p14:creationId xmlns:p14="http://schemas.microsoft.com/office/powerpoint/2010/main" val="8867256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 and Written Consent</a:t>
            </a:r>
          </a:p>
        </p:txBody>
      </p:sp>
      <p:sp>
        <p:nvSpPr>
          <p:cNvPr id="4" name="Slide Number Placeholder 3"/>
          <p:cNvSpPr>
            <a:spLocks noGrp="1"/>
          </p:cNvSpPr>
          <p:nvPr>
            <p:ph type="sldNum" sz="quarter" idx="12"/>
          </p:nvPr>
        </p:nvSpPr>
        <p:spPr/>
        <p:txBody>
          <a:bodyPr/>
          <a:lstStyle/>
          <a:p>
            <a:fld id="{6B197D27-6C10-4D9B-83B5-1034CC3301D5}" type="slidenum">
              <a:rPr lang="en-US" smtClean="0"/>
              <a:t>42</a:t>
            </a:fld>
            <a:endParaRPr lang="en-US" dirty="0"/>
          </a:p>
        </p:txBody>
      </p:sp>
      <p:sp>
        <p:nvSpPr>
          <p:cNvPr id="5" name="Content Placeholder 2"/>
          <p:cNvSpPr>
            <a:spLocks noGrp="1"/>
          </p:cNvSpPr>
          <p:nvPr>
            <p:ph idx="1"/>
          </p:nvPr>
        </p:nvSpPr>
        <p:spPr/>
        <p:txBody>
          <a:bodyPr/>
          <a:lstStyle/>
          <a:p>
            <a:pPr eaLnBrk="1" hangingPunct="1"/>
            <a:r>
              <a:rPr lang="en-US" altLang="en-US" dirty="0">
                <a:sym typeface="Arial" panose="020B0604020202020204" pitchFamily="34" charset="0"/>
              </a:rPr>
              <a:t>A student’s records cannot be released without the written consent of the parent or eligible student</a:t>
            </a:r>
          </a:p>
          <a:p>
            <a:pPr eaLnBrk="1" hangingPunct="1"/>
            <a:r>
              <a:rPr lang="en-US" altLang="en-US" dirty="0">
                <a:sym typeface="Arial" panose="020B0604020202020204" pitchFamily="34" charset="0"/>
              </a:rPr>
              <a:t>Written consent should:</a:t>
            </a:r>
          </a:p>
          <a:p>
            <a:pPr lvl="1" eaLnBrk="1" hangingPunct="1"/>
            <a:r>
              <a:rPr lang="en-US" altLang="en-US" dirty="0">
                <a:sym typeface="Arial" panose="020B0604020202020204" pitchFamily="34" charset="0"/>
              </a:rPr>
              <a:t>Be signed and dated</a:t>
            </a:r>
          </a:p>
          <a:p>
            <a:pPr lvl="1" eaLnBrk="1" hangingPunct="1"/>
            <a:r>
              <a:rPr lang="en-US" altLang="en-US" dirty="0">
                <a:sym typeface="Arial" panose="020B0604020202020204" pitchFamily="34" charset="0"/>
              </a:rPr>
              <a:t>Specify the records to be disclosed</a:t>
            </a:r>
          </a:p>
          <a:p>
            <a:pPr lvl="1" eaLnBrk="1" hangingPunct="1"/>
            <a:r>
              <a:rPr lang="en-US" altLang="en-US" dirty="0">
                <a:sym typeface="Arial" panose="020B0604020202020204" pitchFamily="34" charset="0"/>
              </a:rPr>
              <a:t>State the purpose of the disclosure</a:t>
            </a:r>
          </a:p>
          <a:p>
            <a:pPr lvl="1" eaLnBrk="1" hangingPunct="1"/>
            <a:r>
              <a:rPr lang="en-US" altLang="en-US" dirty="0">
                <a:sym typeface="Arial" panose="020B0604020202020204" pitchFamily="34" charset="0"/>
              </a:rPr>
              <a:t>Identify the parties to whom the disclosure </a:t>
            </a:r>
            <a:br>
              <a:rPr lang="en-US" altLang="en-US" dirty="0">
                <a:sym typeface="Arial" panose="020B0604020202020204" pitchFamily="34" charset="0"/>
              </a:rPr>
            </a:br>
            <a:r>
              <a:rPr lang="en-US" altLang="en-US" dirty="0">
                <a:sym typeface="Arial" panose="020B0604020202020204" pitchFamily="34" charset="0"/>
              </a:rPr>
              <a:t>is to be made</a:t>
            </a:r>
          </a:p>
        </p:txBody>
      </p:sp>
      <p:pic>
        <p:nvPicPr>
          <p:cNvPr id="6" name="Picture 4" descr="Image result for written cons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0799029">
            <a:off x="9343792" y="3066159"/>
            <a:ext cx="1626575" cy="12746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969922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 and Written Consent </a:t>
            </a:r>
            <a:r>
              <a:rPr lang="en-US" sz="1800" dirty="0"/>
              <a:t>(</a:t>
            </a:r>
            <a:r>
              <a:rPr lang="en-US" sz="1800" i="1" dirty="0"/>
              <a:t>cont’d.</a:t>
            </a:r>
            <a:r>
              <a:rPr lang="en-US" sz="1800" dirty="0"/>
              <a:t>)</a:t>
            </a:r>
            <a:endParaRPr lang="en-US" dirty="0"/>
          </a:p>
        </p:txBody>
      </p:sp>
      <p:sp>
        <p:nvSpPr>
          <p:cNvPr id="4" name="Slide Number Placeholder 3"/>
          <p:cNvSpPr>
            <a:spLocks noGrp="1"/>
          </p:cNvSpPr>
          <p:nvPr>
            <p:ph type="sldNum" sz="quarter" idx="12"/>
          </p:nvPr>
        </p:nvSpPr>
        <p:spPr/>
        <p:txBody>
          <a:bodyPr/>
          <a:lstStyle/>
          <a:p>
            <a:fld id="{6B197D27-6C10-4D9B-83B5-1034CC3301D5}" type="slidenum">
              <a:rPr lang="en-US" smtClean="0"/>
              <a:t>43</a:t>
            </a:fld>
            <a:endParaRPr lang="en-US" dirty="0"/>
          </a:p>
        </p:txBody>
      </p:sp>
      <p:sp>
        <p:nvSpPr>
          <p:cNvPr id="5" name="Content Placeholder 2"/>
          <p:cNvSpPr>
            <a:spLocks noGrp="1"/>
          </p:cNvSpPr>
          <p:nvPr>
            <p:ph idx="1"/>
          </p:nvPr>
        </p:nvSpPr>
        <p:spPr/>
        <p:txBody>
          <a:bodyPr/>
          <a:lstStyle/>
          <a:p>
            <a:pPr marL="0" indent="0">
              <a:buFont typeface="Wingdings" panose="05000000000000000000" pitchFamily="2" charset="2"/>
              <a:buNone/>
            </a:pPr>
            <a:r>
              <a:rPr lang="en-US" altLang="en-US" dirty="0"/>
              <a:t>Education Records May be Released Without Prior Written Consent to:</a:t>
            </a:r>
          </a:p>
        </p:txBody>
      </p:sp>
      <p:sp>
        <p:nvSpPr>
          <p:cNvPr id="6" name="TextBox 5"/>
          <p:cNvSpPr txBox="1"/>
          <p:nvPr/>
        </p:nvSpPr>
        <p:spPr>
          <a:xfrm>
            <a:off x="2513012" y="2512329"/>
            <a:ext cx="8458200" cy="4154984"/>
          </a:xfrm>
          <a:prstGeom prst="rect">
            <a:avLst/>
          </a:prstGeom>
          <a:noFill/>
        </p:spPr>
        <p:txBody>
          <a:bodyPr numCol="2">
            <a:spAutoFit/>
          </a:bodyPr>
          <a:lstStyle/>
          <a:p>
            <a:pPr marL="285750" indent="-285750" algn="l">
              <a:buClr>
                <a:srgbClr val="C00000"/>
              </a:buClr>
              <a:buFont typeface="Arial" panose="020B0604020202020204" pitchFamily="34" charset="0"/>
              <a:buChar char="•"/>
              <a:defRPr/>
            </a:pPr>
            <a:r>
              <a:rPr lang="en-US" sz="2200" b="0" dirty="0">
                <a:latin typeface="Arial" charset="0"/>
              </a:rPr>
              <a:t>Student’s parents or eligible student</a:t>
            </a:r>
          </a:p>
          <a:p>
            <a:pPr marL="285750" indent="-285750" algn="l">
              <a:buClr>
                <a:srgbClr val="C00000"/>
              </a:buClr>
              <a:buFont typeface="Arial" panose="020B0604020202020204" pitchFamily="34" charset="0"/>
              <a:buChar char="•"/>
              <a:defRPr/>
            </a:pPr>
            <a:r>
              <a:rPr lang="en-US" sz="2200" b="0" dirty="0">
                <a:latin typeface="Arial" charset="0"/>
              </a:rPr>
              <a:t>School officials with a legitimate educational interest</a:t>
            </a:r>
          </a:p>
          <a:p>
            <a:pPr marL="285750" indent="-285750" algn="l">
              <a:buClr>
                <a:srgbClr val="C00000"/>
              </a:buClr>
              <a:buFont typeface="Arial" panose="020B0604020202020204" pitchFamily="34" charset="0"/>
              <a:buChar char="•"/>
              <a:defRPr/>
            </a:pPr>
            <a:r>
              <a:rPr lang="en-US" sz="2200" b="0" dirty="0">
                <a:latin typeface="Arial" charset="0"/>
              </a:rPr>
              <a:t>Officials at student’s transfer schools</a:t>
            </a:r>
          </a:p>
          <a:p>
            <a:pPr marL="285750" indent="-285750" algn="l">
              <a:buClr>
                <a:srgbClr val="C00000"/>
              </a:buClr>
              <a:buFont typeface="Arial" panose="020B0604020202020204" pitchFamily="34" charset="0"/>
              <a:buChar char="•"/>
              <a:defRPr/>
            </a:pPr>
            <a:r>
              <a:rPr lang="en-US" sz="2200" b="0" dirty="0">
                <a:latin typeface="Arial" charset="0"/>
              </a:rPr>
              <a:t>Government officials for audit or evaluation purposes</a:t>
            </a:r>
          </a:p>
          <a:p>
            <a:pPr marL="285750" indent="-285750" algn="l">
              <a:buClr>
                <a:srgbClr val="C00000"/>
              </a:buClr>
              <a:buFont typeface="Arial" panose="020B0604020202020204" pitchFamily="34" charset="0"/>
              <a:buChar char="•"/>
              <a:defRPr/>
            </a:pPr>
            <a:r>
              <a:rPr lang="en-US" sz="2200" b="0" dirty="0">
                <a:latin typeface="Arial" charset="0"/>
              </a:rPr>
              <a:t>Appropriate parties regarding student’s financial aid</a:t>
            </a:r>
          </a:p>
          <a:p>
            <a:pPr algn="l">
              <a:buClr>
                <a:srgbClr val="C00000"/>
              </a:buClr>
              <a:defRPr/>
            </a:pPr>
            <a:endParaRPr lang="en-US" sz="2200" b="0" dirty="0">
              <a:latin typeface="Arial" charset="0"/>
            </a:endParaRPr>
          </a:p>
          <a:p>
            <a:pPr algn="l">
              <a:buClr>
                <a:srgbClr val="C00000"/>
              </a:buClr>
              <a:defRPr/>
            </a:pPr>
            <a:endParaRPr lang="en-US" sz="2200" b="0" dirty="0">
              <a:latin typeface="Arial" charset="0"/>
            </a:endParaRPr>
          </a:p>
          <a:p>
            <a:pPr marL="285750" indent="-285750" algn="l">
              <a:buClr>
                <a:srgbClr val="C00000"/>
              </a:buClr>
              <a:buFont typeface="Arial" panose="020B0604020202020204" pitchFamily="34" charset="0"/>
              <a:buChar char="•"/>
              <a:defRPr/>
            </a:pPr>
            <a:r>
              <a:rPr lang="en-US" sz="2200" b="0" dirty="0">
                <a:latin typeface="Arial" charset="0"/>
              </a:rPr>
              <a:t>Juvenile justice system authorities</a:t>
            </a:r>
          </a:p>
          <a:p>
            <a:pPr marL="285750" indent="-285750" algn="l">
              <a:buClr>
                <a:srgbClr val="C00000"/>
              </a:buClr>
              <a:buFont typeface="Arial" panose="020B0604020202020204" pitchFamily="34" charset="0"/>
              <a:buChar char="•"/>
              <a:defRPr/>
            </a:pPr>
            <a:r>
              <a:rPr lang="en-US" sz="2200" b="0" dirty="0">
                <a:latin typeface="Arial" charset="0"/>
              </a:rPr>
              <a:t>Organizations conducting studies for the school district</a:t>
            </a:r>
          </a:p>
          <a:p>
            <a:pPr marL="285750" indent="-285750" algn="l">
              <a:buClr>
                <a:srgbClr val="C00000"/>
              </a:buClr>
              <a:buFont typeface="Arial" panose="020B0604020202020204" pitchFamily="34" charset="0"/>
              <a:buChar char="•"/>
              <a:defRPr/>
            </a:pPr>
            <a:r>
              <a:rPr lang="en-US" sz="2200" b="0" dirty="0">
                <a:latin typeface="Arial" charset="0"/>
              </a:rPr>
              <a:t>Accrediting organizations</a:t>
            </a:r>
          </a:p>
          <a:p>
            <a:pPr marL="285750" indent="-285750" algn="l">
              <a:buClr>
                <a:srgbClr val="C00000"/>
              </a:buClr>
              <a:buFont typeface="Arial" panose="020B0604020202020204" pitchFamily="34" charset="0"/>
              <a:buChar char="•"/>
              <a:defRPr/>
            </a:pPr>
            <a:r>
              <a:rPr lang="en-US" sz="2200" b="0" dirty="0">
                <a:latin typeface="Arial" charset="0"/>
              </a:rPr>
              <a:t>Appropriate officials for health and safety emergencies</a:t>
            </a:r>
          </a:p>
          <a:p>
            <a:pPr marL="285750" indent="-285750" algn="l">
              <a:buClr>
                <a:srgbClr val="C00000"/>
              </a:buClr>
              <a:buFont typeface="Arial" panose="020B0604020202020204" pitchFamily="34" charset="0"/>
              <a:buChar char="•"/>
              <a:defRPr/>
            </a:pPr>
            <a:r>
              <a:rPr lang="en-US" sz="2200" b="0" dirty="0">
                <a:latin typeface="Arial" charset="0"/>
              </a:rPr>
              <a:t>Issuer of a judicial order or lawful subpoena</a:t>
            </a:r>
          </a:p>
          <a:p>
            <a:pPr marL="285750" indent="-285750" algn="l">
              <a:buClr>
                <a:srgbClr val="C00000"/>
              </a:buClr>
              <a:buFont typeface="Arial" panose="020B0604020202020204" pitchFamily="34" charset="0"/>
              <a:buChar char="•"/>
              <a:defRPr/>
            </a:pPr>
            <a:r>
              <a:rPr lang="en-US" sz="2200" b="0" dirty="0">
                <a:latin typeface="Arial" charset="0"/>
              </a:rPr>
              <a:t>Directory information</a:t>
            </a:r>
          </a:p>
        </p:txBody>
      </p:sp>
    </p:spTree>
    <p:extLst>
      <p:ext uri="{BB962C8B-B14F-4D97-AF65-F5344CB8AC3E}">
        <p14:creationId xmlns:p14="http://schemas.microsoft.com/office/powerpoint/2010/main" val="345420374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Determining if a Health and Safety Emergency Exists</a:t>
            </a:r>
          </a:p>
        </p:txBody>
      </p:sp>
      <p:sp>
        <p:nvSpPr>
          <p:cNvPr id="4" name="Slide Number Placeholder 3"/>
          <p:cNvSpPr>
            <a:spLocks noGrp="1"/>
          </p:cNvSpPr>
          <p:nvPr>
            <p:ph type="sldNum" sz="quarter" idx="12"/>
          </p:nvPr>
        </p:nvSpPr>
        <p:spPr/>
        <p:txBody>
          <a:bodyPr/>
          <a:lstStyle/>
          <a:p>
            <a:fld id="{6B197D27-6C10-4D9B-83B5-1034CC3301D5}" type="slidenum">
              <a:rPr lang="en-US" smtClean="0"/>
              <a:t>44</a:t>
            </a:fld>
            <a:endParaRPr lang="en-US" dirty="0"/>
          </a:p>
        </p:txBody>
      </p:sp>
      <p:sp>
        <p:nvSpPr>
          <p:cNvPr id="5" name="Content Placeholder 2"/>
          <p:cNvSpPr>
            <a:spLocks noGrp="1"/>
          </p:cNvSpPr>
          <p:nvPr>
            <p:ph idx="1"/>
          </p:nvPr>
        </p:nvSpPr>
        <p:spPr/>
        <p:txBody>
          <a:bodyPr/>
          <a:lstStyle/>
          <a:p>
            <a:r>
              <a:rPr lang="en-US" altLang="en-US" dirty="0"/>
              <a:t>Information may be disclosed without consent if school determines that there is an articulable and significant threat to the health or safety of a student or other individuals</a:t>
            </a:r>
          </a:p>
          <a:p>
            <a:r>
              <a:rPr lang="en-US" altLang="en-US" dirty="0"/>
              <a:t>Make determination on a case-by-case basis</a:t>
            </a:r>
          </a:p>
          <a:p>
            <a:r>
              <a:rPr lang="en-US" altLang="en-US" dirty="0"/>
              <a:t>Take into account the totality of the circumstances pertaining to a threat to the health or safety of a student or others</a:t>
            </a:r>
          </a:p>
        </p:txBody>
      </p:sp>
    </p:spTree>
    <p:extLst>
      <p:ext uri="{BB962C8B-B14F-4D97-AF65-F5344CB8AC3E}">
        <p14:creationId xmlns:p14="http://schemas.microsoft.com/office/powerpoint/2010/main" val="31547557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Health Insurance Portability and Accountability Act (HIPAA)</a:t>
            </a:r>
          </a:p>
        </p:txBody>
      </p:sp>
      <p:sp>
        <p:nvSpPr>
          <p:cNvPr id="4" name="Slide Number Placeholder 3"/>
          <p:cNvSpPr>
            <a:spLocks noGrp="1"/>
          </p:cNvSpPr>
          <p:nvPr>
            <p:ph type="sldNum" sz="quarter" idx="12"/>
          </p:nvPr>
        </p:nvSpPr>
        <p:spPr/>
        <p:txBody>
          <a:bodyPr/>
          <a:lstStyle/>
          <a:p>
            <a:fld id="{6B197D27-6C10-4D9B-83B5-1034CC3301D5}" type="slidenum">
              <a:rPr lang="en-US" smtClean="0"/>
              <a:t>45</a:t>
            </a:fld>
            <a:endParaRPr lang="en-US" dirty="0"/>
          </a:p>
        </p:txBody>
      </p:sp>
      <p:sp>
        <p:nvSpPr>
          <p:cNvPr id="5" name="Content Placeholder 2"/>
          <p:cNvSpPr>
            <a:spLocks noGrp="1"/>
          </p:cNvSpPr>
          <p:nvPr>
            <p:ph idx="1"/>
          </p:nvPr>
        </p:nvSpPr>
        <p:spPr/>
        <p:txBody>
          <a:bodyPr/>
          <a:lstStyle/>
          <a:p>
            <a:pPr eaLnBrk="1" hangingPunct="1"/>
            <a:r>
              <a:rPr lang="en-US" altLang="en-US" dirty="0">
                <a:sym typeface="Arial" panose="020B0604020202020204" pitchFamily="34" charset="0"/>
              </a:rPr>
              <a:t>HIPAA typically does </a:t>
            </a:r>
            <a:r>
              <a:rPr lang="en-US" altLang="en-US" u="sng" dirty="0">
                <a:sym typeface="Arial" panose="020B0604020202020204" pitchFamily="34" charset="0"/>
              </a:rPr>
              <a:t>not </a:t>
            </a:r>
            <a:r>
              <a:rPr lang="en-US" altLang="en-US" dirty="0">
                <a:sym typeface="Arial" panose="020B0604020202020204" pitchFamily="34" charset="0"/>
              </a:rPr>
              <a:t>apply to any transactions or records conducted by K-12 educational agencies</a:t>
            </a:r>
          </a:p>
          <a:p>
            <a:pPr eaLnBrk="1" hangingPunct="1"/>
            <a:r>
              <a:rPr lang="en-US" altLang="en-US" dirty="0">
                <a:sym typeface="Arial" panose="020B0604020202020204" pitchFamily="34" charset="0"/>
              </a:rPr>
              <a:t>Nurse’s Records and immunization records are considered “education records” under FERPA</a:t>
            </a:r>
          </a:p>
          <a:p>
            <a:pPr eaLnBrk="1" hangingPunct="1"/>
            <a:r>
              <a:rPr lang="en-US" altLang="en-US" dirty="0">
                <a:sym typeface="Arial" panose="020B0604020202020204" pitchFamily="34" charset="0"/>
              </a:rPr>
              <a:t>Medical services provided pursuant to a student’s IEP are also considered to be “education records”</a:t>
            </a:r>
          </a:p>
          <a:p>
            <a:endParaRPr lang="en-US" altLang="en-US" dirty="0"/>
          </a:p>
        </p:txBody>
      </p:sp>
    </p:spTree>
    <p:extLst>
      <p:ext uri="{BB962C8B-B14F-4D97-AF65-F5344CB8AC3E}">
        <p14:creationId xmlns:p14="http://schemas.microsoft.com/office/powerpoint/2010/main" val="17531264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are School Employees Required to Disclose Student Communications</a:t>
            </a:r>
          </a:p>
        </p:txBody>
      </p:sp>
      <p:sp>
        <p:nvSpPr>
          <p:cNvPr id="4" name="Slide Number Placeholder 3"/>
          <p:cNvSpPr>
            <a:spLocks noGrp="1"/>
          </p:cNvSpPr>
          <p:nvPr>
            <p:ph type="sldNum" sz="quarter" idx="12"/>
          </p:nvPr>
        </p:nvSpPr>
        <p:spPr/>
        <p:txBody>
          <a:bodyPr/>
          <a:lstStyle/>
          <a:p>
            <a:fld id="{6B197D27-6C10-4D9B-83B5-1034CC3301D5}" type="slidenum">
              <a:rPr lang="en-US" smtClean="0"/>
              <a:t>46</a:t>
            </a:fld>
            <a:endParaRPr lang="en-US" dirty="0"/>
          </a:p>
        </p:txBody>
      </p:sp>
      <p:sp>
        <p:nvSpPr>
          <p:cNvPr id="5" name="Content Placeholder 2"/>
          <p:cNvSpPr>
            <a:spLocks noGrp="1"/>
          </p:cNvSpPr>
          <p:nvPr>
            <p:ph idx="1"/>
          </p:nvPr>
        </p:nvSpPr>
        <p:spPr/>
        <p:txBody>
          <a:bodyPr/>
          <a:lstStyle/>
          <a:p>
            <a:r>
              <a:rPr lang="en-US" altLang="en-US" sz="2400" dirty="0"/>
              <a:t>Under Section 136.3(a)(2) of the Regulations of the Commissioner of Education:</a:t>
            </a:r>
          </a:p>
          <a:p>
            <a:pPr lvl="1"/>
            <a:r>
              <a:rPr lang="en-US" altLang="en-US" sz="2200" dirty="0"/>
              <a:t>Schools are required to advise the parents of students in writing when “…any aspect of the total school health program indicates that such student has defective sight or hearing, or a physical disability or other condition which may require professional attention with regard to health.”</a:t>
            </a:r>
          </a:p>
          <a:p>
            <a:pPr lvl="1"/>
            <a:r>
              <a:rPr lang="en-US" altLang="en-US" sz="2200" dirty="0"/>
              <a:t>A District Court interpreted this rule to mean that “New York State law obligates a school to inform parents of the conditions that affect the health, safety, and welfare of their children.”  </a:t>
            </a:r>
            <a:r>
              <a:rPr lang="en-US" altLang="en-US" sz="2200" i="1" dirty="0"/>
              <a:t>Port Washington Teachers’ Association v. Board of Education of Port Washington Union Free School District </a:t>
            </a:r>
            <a:r>
              <a:rPr lang="en-US" altLang="en-US" sz="2200" dirty="0"/>
              <a:t>(EDNY 2006)</a:t>
            </a:r>
          </a:p>
        </p:txBody>
      </p:sp>
    </p:spTree>
    <p:extLst>
      <p:ext uri="{BB962C8B-B14F-4D97-AF65-F5344CB8AC3E}">
        <p14:creationId xmlns:p14="http://schemas.microsoft.com/office/powerpoint/2010/main" val="29111916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General E-mail Problems</a:t>
            </a:r>
          </a:p>
        </p:txBody>
      </p:sp>
      <p:sp>
        <p:nvSpPr>
          <p:cNvPr id="4" name="Slide Number Placeholder 3"/>
          <p:cNvSpPr>
            <a:spLocks noGrp="1"/>
          </p:cNvSpPr>
          <p:nvPr>
            <p:ph type="sldNum" sz="quarter" idx="12"/>
          </p:nvPr>
        </p:nvSpPr>
        <p:spPr/>
        <p:txBody>
          <a:bodyPr/>
          <a:lstStyle/>
          <a:p>
            <a:fld id="{6B197D27-6C10-4D9B-83B5-1034CC3301D5}" type="slidenum">
              <a:rPr lang="en-US" smtClean="0"/>
              <a:t>47</a:t>
            </a:fld>
            <a:endParaRPr lang="en-US" dirty="0"/>
          </a:p>
        </p:txBody>
      </p:sp>
      <p:sp>
        <p:nvSpPr>
          <p:cNvPr id="5" name="Content Placeholder 2"/>
          <p:cNvSpPr>
            <a:spLocks noGrp="1"/>
          </p:cNvSpPr>
          <p:nvPr>
            <p:ph idx="1"/>
          </p:nvPr>
        </p:nvSpPr>
        <p:spPr/>
        <p:txBody>
          <a:bodyPr/>
          <a:lstStyle/>
          <a:p>
            <a:pPr eaLnBrk="1" fontAlgn="auto" hangingPunct="1">
              <a:spcAft>
                <a:spcPts val="0"/>
              </a:spcAft>
              <a:defRPr/>
            </a:pPr>
            <a:r>
              <a:rPr lang="en-US" dirty="0">
                <a:sym typeface="Arial"/>
              </a:rPr>
              <a:t>Tends to be conversational, but creates a record</a:t>
            </a:r>
          </a:p>
          <a:p>
            <a:pPr eaLnBrk="1" fontAlgn="auto" hangingPunct="1">
              <a:spcAft>
                <a:spcPts val="0"/>
              </a:spcAft>
              <a:defRPr/>
            </a:pPr>
            <a:r>
              <a:rPr lang="en-US" dirty="0">
                <a:sym typeface="Arial"/>
              </a:rPr>
              <a:t>Tone and words can be taken out of context and misconstrued</a:t>
            </a:r>
          </a:p>
          <a:p>
            <a:pPr eaLnBrk="1" fontAlgn="auto" hangingPunct="1">
              <a:spcAft>
                <a:spcPts val="0"/>
              </a:spcAft>
              <a:defRPr/>
            </a:pPr>
            <a:r>
              <a:rPr lang="en-US" dirty="0">
                <a:sym typeface="Arial"/>
              </a:rPr>
              <a:t>Reply all is dangerous</a:t>
            </a:r>
          </a:p>
          <a:p>
            <a:pPr eaLnBrk="1" fontAlgn="auto" hangingPunct="1">
              <a:spcAft>
                <a:spcPts val="0"/>
              </a:spcAft>
              <a:defRPr/>
            </a:pPr>
            <a:r>
              <a:rPr lang="en-US" dirty="0">
                <a:sym typeface="Arial"/>
              </a:rPr>
              <a:t>People may reply quickly before taking time to think about their response</a:t>
            </a:r>
          </a:p>
          <a:p>
            <a:pPr marL="0" indent="0">
              <a:buFont typeface="Wingdings" panose="05000000000000000000" pitchFamily="2" charset="2"/>
              <a:buNone/>
              <a:defRPr/>
            </a:pPr>
            <a:endParaRPr lang="en-US" dirty="0"/>
          </a:p>
        </p:txBody>
      </p:sp>
    </p:spTree>
    <p:extLst>
      <p:ext uri="{BB962C8B-B14F-4D97-AF65-F5344CB8AC3E}">
        <p14:creationId xmlns:p14="http://schemas.microsoft.com/office/powerpoint/2010/main" val="257623012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Using E-mail to Communicate Sensitive Information</a:t>
            </a:r>
          </a:p>
        </p:txBody>
      </p:sp>
      <p:sp>
        <p:nvSpPr>
          <p:cNvPr id="4" name="Slide Number Placeholder 3"/>
          <p:cNvSpPr>
            <a:spLocks noGrp="1"/>
          </p:cNvSpPr>
          <p:nvPr>
            <p:ph type="sldNum" sz="quarter" idx="12"/>
          </p:nvPr>
        </p:nvSpPr>
        <p:spPr/>
        <p:txBody>
          <a:bodyPr/>
          <a:lstStyle/>
          <a:p>
            <a:fld id="{6B197D27-6C10-4D9B-83B5-1034CC3301D5}" type="slidenum">
              <a:rPr lang="en-US" smtClean="0"/>
              <a:t>48</a:t>
            </a:fld>
            <a:endParaRPr lang="en-US" dirty="0"/>
          </a:p>
        </p:txBody>
      </p:sp>
      <p:sp>
        <p:nvSpPr>
          <p:cNvPr id="5" name="Content Placeholder 2"/>
          <p:cNvSpPr>
            <a:spLocks noGrp="1"/>
          </p:cNvSpPr>
          <p:nvPr>
            <p:ph idx="1"/>
          </p:nvPr>
        </p:nvSpPr>
        <p:spPr/>
        <p:txBody>
          <a:bodyPr/>
          <a:lstStyle/>
          <a:p>
            <a:pPr eaLnBrk="1" hangingPunct="1"/>
            <a:r>
              <a:rPr lang="en-US" altLang="en-US" dirty="0">
                <a:sym typeface="Arial" panose="020B0604020202020204" pitchFamily="34" charset="0"/>
              </a:rPr>
              <a:t>Parent/student should provide consent before personal information is provided via e-mail</a:t>
            </a:r>
          </a:p>
          <a:p>
            <a:pPr eaLnBrk="1" hangingPunct="1"/>
            <a:r>
              <a:rPr lang="en-US" altLang="en-US" dirty="0">
                <a:sym typeface="Arial" panose="020B0604020202020204" pitchFamily="34" charset="0"/>
              </a:rPr>
              <a:t>District staff members should be careful about what is written in e-mails</a:t>
            </a:r>
          </a:p>
          <a:p>
            <a:pPr eaLnBrk="1" hangingPunct="1"/>
            <a:r>
              <a:rPr lang="en-US" altLang="en-US" dirty="0">
                <a:sym typeface="Arial" panose="020B0604020202020204" pitchFamily="34" charset="0"/>
              </a:rPr>
              <a:t>Even </a:t>
            </a:r>
            <a:r>
              <a:rPr lang="en-US" altLang="en-US" i="1" dirty="0">
                <a:sym typeface="Arial" panose="020B0604020202020204" pitchFamily="34" charset="0"/>
              </a:rPr>
              <a:t>internal</a:t>
            </a:r>
            <a:r>
              <a:rPr lang="en-US" altLang="en-US" dirty="0">
                <a:sym typeface="Arial" panose="020B0604020202020204" pitchFamily="34" charset="0"/>
              </a:rPr>
              <a:t> e-mails sent between staff members may be produced in litigation</a:t>
            </a:r>
          </a:p>
          <a:p>
            <a:pPr eaLnBrk="1" hangingPunct="1"/>
            <a:r>
              <a:rPr lang="en-US" altLang="en-US" dirty="0">
                <a:sym typeface="Arial" panose="020B0604020202020204" pitchFamily="34" charset="0"/>
              </a:rPr>
              <a:t>Assume e-mails will be seen by parents, student, hearing officer, judges, juries, supervisors, and government agencies</a:t>
            </a:r>
          </a:p>
          <a:p>
            <a:endParaRPr lang="en-US" altLang="en-US" dirty="0"/>
          </a:p>
        </p:txBody>
      </p:sp>
    </p:spTree>
    <p:extLst>
      <p:ext uri="{BB962C8B-B14F-4D97-AF65-F5344CB8AC3E}">
        <p14:creationId xmlns:p14="http://schemas.microsoft.com/office/powerpoint/2010/main" val="5898741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3160" y="533400"/>
            <a:ext cx="9464040" cy="5568154"/>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3600" b="1" cap="all" dirty="0">
                <a:solidFill>
                  <a:schemeClr val="accent6">
                    <a:lumMod val="75000"/>
                  </a:schemeClr>
                </a:solidFill>
              </a:rPr>
              <a:t>Confidentiality in student counseling situations</a:t>
            </a:r>
          </a:p>
        </p:txBody>
      </p:sp>
      <p:sp>
        <p:nvSpPr>
          <p:cNvPr id="2" name="Slide Number Placeholder 1"/>
          <p:cNvSpPr>
            <a:spLocks noGrp="1"/>
          </p:cNvSpPr>
          <p:nvPr>
            <p:ph type="sldNum" sz="quarter" idx="12"/>
          </p:nvPr>
        </p:nvSpPr>
        <p:spPr/>
        <p:txBody>
          <a:bodyPr/>
          <a:lstStyle/>
          <a:p>
            <a:fld id="{6B197D27-6C10-4D9B-83B5-1034CC3301D5}" type="slidenum">
              <a:rPr lang="en-US" smtClean="0"/>
              <a:pPr/>
              <a:t>49</a:t>
            </a:fld>
            <a:endParaRPr lang="en-US" dirty="0"/>
          </a:p>
        </p:txBody>
      </p:sp>
    </p:spTree>
    <p:extLst>
      <p:ext uri="{BB962C8B-B14F-4D97-AF65-F5344CB8AC3E}">
        <p14:creationId xmlns:p14="http://schemas.microsoft.com/office/powerpoint/2010/main" val="388879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29, 2021 Legislation </a:t>
            </a:r>
            <a:r>
              <a:rPr lang="en-US" sz="1800" i="1" dirty="0"/>
              <a:t>(cont’d.)</a:t>
            </a:r>
            <a:endParaRPr lang="en-US" dirty="0"/>
          </a:p>
        </p:txBody>
      </p:sp>
      <p:sp>
        <p:nvSpPr>
          <p:cNvPr id="3" name="Content Placeholder 2"/>
          <p:cNvSpPr>
            <a:spLocks noGrp="1"/>
          </p:cNvSpPr>
          <p:nvPr>
            <p:ph idx="1"/>
          </p:nvPr>
        </p:nvSpPr>
        <p:spPr/>
        <p:txBody>
          <a:bodyPr>
            <a:normAutofit/>
          </a:bodyPr>
          <a:lstStyle/>
          <a:p>
            <a:r>
              <a:rPr lang="en-US" sz="2400" dirty="0"/>
              <a:t>Compensatory-education decisions must still be made on a case-by-case basis – not all students with disabilities will require compensatory education</a:t>
            </a:r>
          </a:p>
          <a:p>
            <a:pPr lvl="1"/>
            <a:r>
              <a:rPr lang="en-US" dirty="0"/>
              <a:t>School districts should continue to consider and make individualized determinations for each of their students with disabilities based on, among other things, their specific rate of progress during COVID</a:t>
            </a:r>
          </a:p>
          <a:p>
            <a:r>
              <a:rPr lang="en-US" sz="2400" dirty="0"/>
              <a:t>Legislation was silent on the issue of state aid for these services</a:t>
            </a:r>
          </a:p>
          <a:p>
            <a:pPr lvl="1"/>
            <a:r>
              <a:rPr lang="en-US" dirty="0"/>
              <a:t>Subsequent guidance from NYSED confirmed that these services are an eligible use of LEA allocations of federal ESSER and GEER funds under the CARES Act, CRRSA Act and ARP Act</a:t>
            </a:r>
          </a:p>
        </p:txBody>
      </p:sp>
      <p:sp>
        <p:nvSpPr>
          <p:cNvPr id="4" name="Slide Number Placeholder 3"/>
          <p:cNvSpPr>
            <a:spLocks noGrp="1"/>
          </p:cNvSpPr>
          <p:nvPr>
            <p:ph type="sldNum" sz="quarter" idx="12"/>
          </p:nvPr>
        </p:nvSpPr>
        <p:spPr/>
        <p:txBody>
          <a:bodyPr/>
          <a:lstStyle/>
          <a:p>
            <a:fld id="{6B197D27-6C10-4D9B-83B5-1034CC3301D5}" type="slidenum">
              <a:rPr lang="en-US" smtClean="0"/>
              <a:t>5</a:t>
            </a:fld>
            <a:endParaRPr lang="en-US" dirty="0"/>
          </a:p>
        </p:txBody>
      </p:sp>
    </p:spTree>
    <p:extLst>
      <p:ext uri="{BB962C8B-B14F-4D97-AF65-F5344CB8AC3E}">
        <p14:creationId xmlns:p14="http://schemas.microsoft.com/office/powerpoint/2010/main" val="32697862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Privilege vs. Confidentiality</a:t>
            </a:r>
          </a:p>
        </p:txBody>
      </p:sp>
      <p:sp>
        <p:nvSpPr>
          <p:cNvPr id="4" name="Slide Number Placeholder 3"/>
          <p:cNvSpPr>
            <a:spLocks noGrp="1"/>
          </p:cNvSpPr>
          <p:nvPr>
            <p:ph type="sldNum" sz="quarter" idx="12"/>
          </p:nvPr>
        </p:nvSpPr>
        <p:spPr/>
        <p:txBody>
          <a:bodyPr/>
          <a:lstStyle/>
          <a:p>
            <a:fld id="{6B197D27-6C10-4D9B-83B5-1034CC3301D5}" type="slidenum">
              <a:rPr lang="en-US" smtClean="0"/>
              <a:t>50</a:t>
            </a:fld>
            <a:endParaRPr lang="en-US" dirty="0"/>
          </a:p>
        </p:txBody>
      </p:sp>
      <p:sp>
        <p:nvSpPr>
          <p:cNvPr id="5" name="Content Placeholder 2"/>
          <p:cNvSpPr>
            <a:spLocks noGrp="1"/>
          </p:cNvSpPr>
          <p:nvPr>
            <p:ph idx="1"/>
          </p:nvPr>
        </p:nvSpPr>
        <p:spPr/>
        <p:txBody>
          <a:bodyPr/>
          <a:lstStyle/>
          <a:p>
            <a:pPr>
              <a:defRPr/>
            </a:pPr>
            <a:r>
              <a:rPr lang="en-US" dirty="0">
                <a:solidFill>
                  <a:srgbClr val="DA5800"/>
                </a:solidFill>
              </a:rPr>
              <a:t>Privilege:</a:t>
            </a:r>
            <a:r>
              <a:rPr lang="en-US" dirty="0"/>
              <a:t> Legal professional privilege protects against a disclosure all communications between parties in a special relationship</a:t>
            </a:r>
          </a:p>
          <a:p>
            <a:pPr>
              <a:defRPr/>
            </a:pPr>
            <a:r>
              <a:rPr lang="en-US" dirty="0">
                <a:solidFill>
                  <a:srgbClr val="DA5800"/>
                </a:solidFill>
              </a:rPr>
              <a:t>Confidentiality:</a:t>
            </a:r>
            <a:r>
              <a:rPr lang="en-US" dirty="0"/>
              <a:t> A relationship in which a professional must keep confidential the communications covered by the served individual’s privilege</a:t>
            </a:r>
          </a:p>
          <a:p>
            <a:pPr>
              <a:buFont typeface="Wingdings" panose="05000000000000000000" pitchFamily="2" charset="2"/>
              <a:buChar char="Ø"/>
              <a:defRPr/>
            </a:pPr>
            <a:r>
              <a:rPr lang="en-US" i="1" dirty="0">
                <a:solidFill>
                  <a:srgbClr val="DA5800"/>
                </a:solidFill>
                <a:latin typeface="+mj-lt"/>
              </a:rPr>
              <a:t>Privilege is a client’s right, and confidentiality is the professional’s resulting obligation</a:t>
            </a:r>
          </a:p>
        </p:txBody>
      </p:sp>
    </p:spTree>
    <p:extLst>
      <p:ext uri="{BB962C8B-B14F-4D97-AF65-F5344CB8AC3E}">
        <p14:creationId xmlns:p14="http://schemas.microsoft.com/office/powerpoint/2010/main" val="134240236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Counseling Setting </a:t>
            </a:r>
          </a:p>
        </p:txBody>
      </p:sp>
      <p:sp>
        <p:nvSpPr>
          <p:cNvPr id="4" name="Slide Number Placeholder 3"/>
          <p:cNvSpPr>
            <a:spLocks noGrp="1"/>
          </p:cNvSpPr>
          <p:nvPr>
            <p:ph type="sldNum" sz="quarter" idx="12"/>
          </p:nvPr>
        </p:nvSpPr>
        <p:spPr/>
        <p:txBody>
          <a:bodyPr/>
          <a:lstStyle/>
          <a:p>
            <a:fld id="{6B197D27-6C10-4D9B-83B5-1034CC3301D5}" type="slidenum">
              <a:rPr lang="en-US" smtClean="0"/>
              <a:t>51</a:t>
            </a:fld>
            <a:endParaRPr lang="en-US" dirty="0"/>
          </a:p>
        </p:txBody>
      </p:sp>
      <p:sp>
        <p:nvSpPr>
          <p:cNvPr id="5" name="Content Placeholder 2"/>
          <p:cNvSpPr>
            <a:spLocks noGrp="1"/>
          </p:cNvSpPr>
          <p:nvPr>
            <p:ph idx="1"/>
          </p:nvPr>
        </p:nvSpPr>
        <p:spPr/>
        <p:txBody>
          <a:bodyPr/>
          <a:lstStyle/>
          <a:p>
            <a:r>
              <a:rPr lang="en-US" altLang="en-US" dirty="0"/>
              <a:t>Personal notes about students</a:t>
            </a:r>
          </a:p>
          <a:p>
            <a:pPr lvl="1"/>
            <a:r>
              <a:rPr lang="en-US" altLang="en-US" sz="2800" dirty="0"/>
              <a:t>Most fall under the definition of “education records”</a:t>
            </a:r>
          </a:p>
          <a:p>
            <a:pPr lvl="1"/>
            <a:r>
              <a:rPr lang="en-US" altLang="en-US" sz="2800" dirty="0"/>
              <a:t>Excluded if they meet the following criteria:</a:t>
            </a:r>
          </a:p>
          <a:p>
            <a:pPr lvl="2"/>
            <a:r>
              <a:rPr lang="en-US" altLang="en-US" sz="2400" dirty="0"/>
              <a:t>Kept in sole possession of the maker</a:t>
            </a:r>
          </a:p>
          <a:p>
            <a:pPr lvl="2"/>
            <a:r>
              <a:rPr lang="en-US" altLang="en-US" sz="2400" dirty="0"/>
              <a:t>Used only as a personal memory aid</a:t>
            </a:r>
          </a:p>
          <a:p>
            <a:pPr lvl="2"/>
            <a:r>
              <a:rPr lang="en-US" altLang="en-US" sz="2400" dirty="0"/>
              <a:t>Not accessible or revealed to any other person, except a temporary substitute for the maker of the record</a:t>
            </a:r>
          </a:p>
        </p:txBody>
      </p:sp>
    </p:spTree>
    <p:extLst>
      <p:ext uri="{BB962C8B-B14F-4D97-AF65-F5344CB8AC3E}">
        <p14:creationId xmlns:p14="http://schemas.microsoft.com/office/powerpoint/2010/main" val="83931603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Communications with Students </a:t>
            </a:r>
          </a:p>
        </p:txBody>
      </p:sp>
      <p:sp>
        <p:nvSpPr>
          <p:cNvPr id="4" name="Slide Number Placeholder 3"/>
          <p:cNvSpPr>
            <a:spLocks noGrp="1"/>
          </p:cNvSpPr>
          <p:nvPr>
            <p:ph type="sldNum" sz="quarter" idx="12"/>
          </p:nvPr>
        </p:nvSpPr>
        <p:spPr/>
        <p:txBody>
          <a:bodyPr/>
          <a:lstStyle/>
          <a:p>
            <a:fld id="{6B197D27-6C10-4D9B-83B5-1034CC3301D5}" type="slidenum">
              <a:rPr lang="en-US" smtClean="0"/>
              <a:t>52</a:t>
            </a:fld>
            <a:endParaRPr lang="en-US" dirty="0"/>
          </a:p>
        </p:txBody>
      </p:sp>
      <p:sp>
        <p:nvSpPr>
          <p:cNvPr id="5" name="Content Placeholder 2"/>
          <p:cNvSpPr>
            <a:spLocks noGrp="1"/>
          </p:cNvSpPr>
          <p:nvPr>
            <p:ph idx="1"/>
          </p:nvPr>
        </p:nvSpPr>
        <p:spPr/>
        <p:txBody>
          <a:bodyPr/>
          <a:lstStyle/>
          <a:p>
            <a:pPr>
              <a:defRPr/>
            </a:pPr>
            <a:r>
              <a:rPr lang="en-US" dirty="0"/>
              <a:t>Confidentiality Rules</a:t>
            </a:r>
          </a:p>
          <a:p>
            <a:pPr lvl="1">
              <a:defRPr/>
            </a:pPr>
            <a:r>
              <a:rPr lang="en-US" dirty="0"/>
              <a:t>New York law protects patient/client privilege with regard to a licensed psychiatrist, licensed psychologist, and certified social worker</a:t>
            </a:r>
          </a:p>
          <a:p>
            <a:pPr lvl="2">
              <a:buFont typeface="Wingdings" panose="05000000000000000000" pitchFamily="2" charset="2"/>
              <a:buChar char="Ø"/>
              <a:defRPr/>
            </a:pPr>
            <a:r>
              <a:rPr lang="en-US" i="1" dirty="0"/>
              <a:t>Only apply to work as an </a:t>
            </a:r>
            <a:r>
              <a:rPr lang="en-US" i="1" dirty="0">
                <a:solidFill>
                  <a:srgbClr val="DA5800"/>
                </a:solidFill>
              </a:rPr>
              <a:t>independent practitioner</a:t>
            </a:r>
          </a:p>
          <a:p>
            <a:pPr lvl="2">
              <a:buFont typeface="Wingdings" panose="05000000000000000000" pitchFamily="2" charset="2"/>
              <a:buChar char="Ø"/>
              <a:defRPr/>
            </a:pPr>
            <a:r>
              <a:rPr lang="en-US" i="1" dirty="0"/>
              <a:t>Cannot disclose communications unless patient/client waives the privilege or fails to claim it in a court proceeding</a:t>
            </a:r>
          </a:p>
          <a:p>
            <a:pPr marL="233363" indent="-233363">
              <a:defRPr/>
            </a:pPr>
            <a:r>
              <a:rPr lang="en-US" dirty="0"/>
              <a:t>Communications to a </a:t>
            </a:r>
            <a:r>
              <a:rPr lang="en-US" b="1" dirty="0">
                <a:solidFill>
                  <a:srgbClr val="DA5800"/>
                </a:solidFill>
              </a:rPr>
              <a:t>school</a:t>
            </a:r>
            <a:r>
              <a:rPr lang="en-US" b="1" dirty="0"/>
              <a:t> </a:t>
            </a:r>
            <a:r>
              <a:rPr lang="en-US" dirty="0"/>
              <a:t>psychologist, social worker, guidance counselor, etc. are not subject to privilege</a:t>
            </a:r>
          </a:p>
        </p:txBody>
      </p:sp>
    </p:spTree>
    <p:extLst>
      <p:ext uri="{BB962C8B-B14F-4D97-AF65-F5344CB8AC3E}">
        <p14:creationId xmlns:p14="http://schemas.microsoft.com/office/powerpoint/2010/main" val="550740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Communications with Students: Commissioner’s Appeals</a:t>
            </a:r>
          </a:p>
        </p:txBody>
      </p:sp>
      <p:sp>
        <p:nvSpPr>
          <p:cNvPr id="4" name="Slide Number Placeholder 3"/>
          <p:cNvSpPr>
            <a:spLocks noGrp="1"/>
          </p:cNvSpPr>
          <p:nvPr>
            <p:ph type="sldNum" sz="quarter" idx="12"/>
          </p:nvPr>
        </p:nvSpPr>
        <p:spPr/>
        <p:txBody>
          <a:bodyPr/>
          <a:lstStyle/>
          <a:p>
            <a:fld id="{6B197D27-6C10-4D9B-83B5-1034CC3301D5}" type="slidenum">
              <a:rPr lang="en-US" smtClean="0"/>
              <a:t>53</a:t>
            </a:fld>
            <a:endParaRPr lang="en-US" dirty="0"/>
          </a:p>
        </p:txBody>
      </p:sp>
      <p:sp>
        <p:nvSpPr>
          <p:cNvPr id="5" name="Content Placeholder 2"/>
          <p:cNvSpPr>
            <a:spLocks noGrp="1"/>
          </p:cNvSpPr>
          <p:nvPr>
            <p:ph idx="1"/>
          </p:nvPr>
        </p:nvSpPr>
        <p:spPr/>
        <p:txBody>
          <a:bodyPr/>
          <a:lstStyle/>
          <a:p>
            <a:r>
              <a:rPr lang="en-US" altLang="en-US" sz="2200" u="sng" dirty="0"/>
              <a:t>Appeal of Bd. of Educ. Of City Sch. Dist. Of City of New York</a:t>
            </a:r>
            <a:r>
              <a:rPr lang="en-US" altLang="en-US" sz="2200" dirty="0"/>
              <a:t>, Decision No. 12,673 (1992)</a:t>
            </a:r>
          </a:p>
          <a:p>
            <a:pPr lvl="1"/>
            <a:r>
              <a:rPr lang="en-US" altLang="en-US" sz="2000" dirty="0"/>
              <a:t>“No decision of the courts or the Commissioner of Education has yet granted privileged status to communications between a student and school personnel”</a:t>
            </a:r>
          </a:p>
          <a:p>
            <a:r>
              <a:rPr lang="en-US" altLang="en-US" sz="2200" u="sng" dirty="0"/>
              <a:t>Appeal of M.S. from an action of the Board of Education of the City School District of the City of Tonawanda</a:t>
            </a:r>
            <a:r>
              <a:rPr lang="en-US" altLang="en-US" sz="2200" dirty="0"/>
              <a:t>, Decision No. 15, 237 (2005)</a:t>
            </a:r>
          </a:p>
          <a:p>
            <a:pPr lvl="1"/>
            <a:r>
              <a:rPr lang="en-US" altLang="en-US" sz="2000" dirty="0"/>
              <a:t>Commissioner disagreed with Parent that student’s communications to school officials regarding being under the influence of alcohol was protected by privilege</a:t>
            </a:r>
          </a:p>
          <a:p>
            <a:pPr lvl="1"/>
            <a:r>
              <a:rPr lang="en-US" altLang="en-US" sz="2000" dirty="0"/>
              <a:t>Reiterated the above Appeal</a:t>
            </a:r>
          </a:p>
        </p:txBody>
      </p:sp>
    </p:spTree>
    <p:extLst>
      <p:ext uri="{BB962C8B-B14F-4D97-AF65-F5344CB8AC3E}">
        <p14:creationId xmlns:p14="http://schemas.microsoft.com/office/powerpoint/2010/main" val="180281431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Substance Abuse</a:t>
            </a:r>
          </a:p>
        </p:txBody>
      </p:sp>
      <p:sp>
        <p:nvSpPr>
          <p:cNvPr id="4" name="Slide Number Placeholder 3"/>
          <p:cNvSpPr>
            <a:spLocks noGrp="1"/>
          </p:cNvSpPr>
          <p:nvPr>
            <p:ph type="sldNum" sz="quarter" idx="12"/>
          </p:nvPr>
        </p:nvSpPr>
        <p:spPr/>
        <p:txBody>
          <a:bodyPr/>
          <a:lstStyle/>
          <a:p>
            <a:fld id="{6B197D27-6C10-4D9B-83B5-1034CC3301D5}" type="slidenum">
              <a:rPr lang="en-US" smtClean="0"/>
              <a:t>54</a:t>
            </a:fld>
            <a:endParaRPr lang="en-US" dirty="0"/>
          </a:p>
        </p:txBody>
      </p:sp>
      <p:sp>
        <p:nvSpPr>
          <p:cNvPr id="5" name="Content Placeholder 2"/>
          <p:cNvSpPr>
            <a:spLocks noGrp="1"/>
          </p:cNvSpPr>
          <p:nvPr>
            <p:ph idx="1"/>
          </p:nvPr>
        </p:nvSpPr>
        <p:spPr/>
        <p:txBody>
          <a:bodyPr/>
          <a:lstStyle/>
          <a:p>
            <a:r>
              <a:rPr lang="en-US" altLang="en-US" dirty="0">
                <a:solidFill>
                  <a:srgbClr val="DA5800"/>
                </a:solidFill>
              </a:rPr>
              <a:t>N.Y. Educ. Law § 3028-a:</a:t>
            </a:r>
            <a:r>
              <a:rPr lang="en-US" altLang="en-US" dirty="0"/>
              <a:t> affords immunity to school officials who suspect that a student is abusing substances and who report it to other school officials under a school district drug policy</a:t>
            </a:r>
          </a:p>
          <a:p>
            <a:r>
              <a:rPr lang="en-US" altLang="en-US" dirty="0"/>
              <a:t>If no drug policy exists – immunity extends to school officials who report substance abuse to the school principal or the student’s parental or legal guardian</a:t>
            </a:r>
          </a:p>
        </p:txBody>
      </p:sp>
    </p:spTree>
    <p:extLst>
      <p:ext uri="{BB962C8B-B14F-4D97-AF65-F5344CB8AC3E}">
        <p14:creationId xmlns:p14="http://schemas.microsoft.com/office/powerpoint/2010/main" val="151152416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HIV-Related Information</a:t>
            </a:r>
          </a:p>
        </p:txBody>
      </p:sp>
      <p:sp>
        <p:nvSpPr>
          <p:cNvPr id="4" name="Slide Number Placeholder 3"/>
          <p:cNvSpPr>
            <a:spLocks noGrp="1"/>
          </p:cNvSpPr>
          <p:nvPr>
            <p:ph type="sldNum" sz="quarter" idx="12"/>
          </p:nvPr>
        </p:nvSpPr>
        <p:spPr/>
        <p:txBody>
          <a:bodyPr/>
          <a:lstStyle/>
          <a:p>
            <a:fld id="{6B197D27-6C10-4D9B-83B5-1034CC3301D5}" type="slidenum">
              <a:rPr lang="en-US" smtClean="0"/>
              <a:t>55</a:t>
            </a:fld>
            <a:endParaRPr lang="en-US" dirty="0"/>
          </a:p>
        </p:txBody>
      </p:sp>
      <p:sp>
        <p:nvSpPr>
          <p:cNvPr id="5" name="Content Placeholder 2"/>
          <p:cNvSpPr>
            <a:spLocks noGrp="1"/>
          </p:cNvSpPr>
          <p:nvPr>
            <p:ph idx="1"/>
          </p:nvPr>
        </p:nvSpPr>
        <p:spPr/>
        <p:txBody>
          <a:bodyPr/>
          <a:lstStyle/>
          <a:p>
            <a:pPr>
              <a:defRPr/>
            </a:pPr>
            <a:r>
              <a:rPr lang="en-US" dirty="0">
                <a:solidFill>
                  <a:srgbClr val="DA5800"/>
                </a:solidFill>
              </a:rPr>
              <a:t>N.Y. Pub. Health Law § 2782</a:t>
            </a:r>
          </a:p>
          <a:p>
            <a:pPr lvl="1">
              <a:defRPr/>
            </a:pPr>
            <a:r>
              <a:rPr lang="en-US" dirty="0"/>
              <a:t>Requires that an individual’s records concerning </a:t>
            </a:r>
            <a:r>
              <a:rPr lang="en-US" u="sng" dirty="0"/>
              <a:t>treatment</a:t>
            </a:r>
            <a:r>
              <a:rPr lang="en-US" dirty="0"/>
              <a:t> for HIV be kept strictly confidential</a:t>
            </a:r>
          </a:p>
          <a:p>
            <a:pPr lvl="1">
              <a:defRPr/>
            </a:pPr>
            <a:r>
              <a:rPr lang="en-US" dirty="0"/>
              <a:t>Applies to any person who obtains confidential HIV-related information in the course of providing any health or social services, including educational services</a:t>
            </a:r>
          </a:p>
          <a:p>
            <a:pPr lvl="1">
              <a:defRPr/>
            </a:pPr>
            <a:r>
              <a:rPr lang="en-US" dirty="0"/>
              <a:t>Individuals who obtain confidential HIV-related information may not disclose or be compelled to disclose such information except to certain identified individuals in the statute </a:t>
            </a:r>
            <a:r>
              <a:rPr lang="en-US" u="sng" dirty="0"/>
              <a:t>and</a:t>
            </a:r>
            <a:r>
              <a:rPr lang="en-US" dirty="0"/>
              <a:t> when consent has been obtained</a:t>
            </a:r>
          </a:p>
          <a:p>
            <a:pPr marL="419100" lvl="1" indent="0">
              <a:buFont typeface="Wingdings" panose="05000000000000000000" pitchFamily="2" charset="2"/>
              <a:buNone/>
              <a:defRPr/>
            </a:pPr>
            <a:endParaRPr lang="en-US" dirty="0"/>
          </a:p>
        </p:txBody>
      </p:sp>
    </p:spTree>
    <p:extLst>
      <p:ext uri="{BB962C8B-B14F-4D97-AF65-F5344CB8AC3E}">
        <p14:creationId xmlns:p14="http://schemas.microsoft.com/office/powerpoint/2010/main" val="43960109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Abortion and STIs</a:t>
            </a:r>
          </a:p>
        </p:txBody>
      </p:sp>
      <p:sp>
        <p:nvSpPr>
          <p:cNvPr id="4" name="Slide Number Placeholder 3"/>
          <p:cNvSpPr>
            <a:spLocks noGrp="1"/>
          </p:cNvSpPr>
          <p:nvPr>
            <p:ph type="sldNum" sz="quarter" idx="12"/>
          </p:nvPr>
        </p:nvSpPr>
        <p:spPr/>
        <p:txBody>
          <a:bodyPr/>
          <a:lstStyle/>
          <a:p>
            <a:fld id="{6B197D27-6C10-4D9B-83B5-1034CC3301D5}" type="slidenum">
              <a:rPr lang="en-US" smtClean="0"/>
              <a:t>56</a:t>
            </a:fld>
            <a:endParaRPr lang="en-US" dirty="0"/>
          </a:p>
        </p:txBody>
      </p:sp>
      <p:sp>
        <p:nvSpPr>
          <p:cNvPr id="5" name="Content Placeholder 2"/>
          <p:cNvSpPr>
            <a:spLocks noGrp="1"/>
          </p:cNvSpPr>
          <p:nvPr>
            <p:ph idx="1"/>
          </p:nvPr>
        </p:nvSpPr>
        <p:spPr/>
        <p:txBody>
          <a:bodyPr/>
          <a:lstStyle/>
          <a:p>
            <a:r>
              <a:rPr lang="en-US" altLang="en-US" sz="2400" dirty="0">
                <a:solidFill>
                  <a:srgbClr val="DA5800"/>
                </a:solidFill>
              </a:rPr>
              <a:t>N.Y. Pub. Health Law § 17</a:t>
            </a:r>
          </a:p>
          <a:p>
            <a:pPr lvl="1"/>
            <a:r>
              <a:rPr lang="en-US" altLang="en-US" sz="2000" dirty="0"/>
              <a:t>Prohibits physicians and hospitals from disclosing to a parent or legal guardian information concerning the treatment of a minor for a venereal disease or the performance of an abortion</a:t>
            </a:r>
          </a:p>
          <a:p>
            <a:pPr lvl="1"/>
            <a:r>
              <a:rPr lang="en-US" altLang="en-US" sz="2000" dirty="0"/>
              <a:t>Does not apply to school officials</a:t>
            </a:r>
          </a:p>
          <a:p>
            <a:pPr lvl="1"/>
            <a:r>
              <a:rPr lang="en-US" altLang="en-US" sz="2000" dirty="0"/>
              <a:t>Minors have certain constitutional rights to obtaining an abortion</a:t>
            </a:r>
          </a:p>
          <a:p>
            <a:pPr lvl="2"/>
            <a:r>
              <a:rPr lang="en-US" altLang="en-US" sz="2000" dirty="0"/>
              <a:t>States permitted to place obstacles in a minor’s path such as requiring parental notification of one parent or establishing a brief waiting period</a:t>
            </a:r>
          </a:p>
          <a:p>
            <a:pPr lvl="2"/>
            <a:r>
              <a:rPr lang="en-US" altLang="en-US" sz="2000" dirty="0"/>
              <a:t>Obstacle must not infringe on the minor child’s right to obtain an abortion</a:t>
            </a:r>
          </a:p>
          <a:p>
            <a:pPr lvl="2"/>
            <a:r>
              <a:rPr lang="en-US" altLang="en-US" sz="2000" dirty="0"/>
              <a:t>New York does not require parental notification nor does it have a waiting period</a:t>
            </a:r>
          </a:p>
          <a:p>
            <a:pPr lvl="2"/>
            <a:endParaRPr lang="en-US" altLang="en-US" dirty="0"/>
          </a:p>
        </p:txBody>
      </p:sp>
    </p:spTree>
    <p:extLst>
      <p:ext uri="{BB962C8B-B14F-4D97-AF65-F5344CB8AC3E}">
        <p14:creationId xmlns:p14="http://schemas.microsoft.com/office/powerpoint/2010/main" val="25774515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Pregnancy: Guidance from the Second Circuit and EDNY</a:t>
            </a:r>
          </a:p>
        </p:txBody>
      </p:sp>
      <p:sp>
        <p:nvSpPr>
          <p:cNvPr id="4" name="Slide Number Placeholder 3"/>
          <p:cNvSpPr>
            <a:spLocks noGrp="1"/>
          </p:cNvSpPr>
          <p:nvPr>
            <p:ph type="sldNum" sz="quarter" idx="12"/>
          </p:nvPr>
        </p:nvSpPr>
        <p:spPr/>
        <p:txBody>
          <a:bodyPr/>
          <a:lstStyle/>
          <a:p>
            <a:fld id="{6B197D27-6C10-4D9B-83B5-1034CC3301D5}" type="slidenum">
              <a:rPr lang="en-US" smtClean="0"/>
              <a:t>57</a:t>
            </a:fld>
            <a:endParaRPr lang="en-US" dirty="0"/>
          </a:p>
        </p:txBody>
      </p:sp>
      <p:sp>
        <p:nvSpPr>
          <p:cNvPr id="5" name="Content Placeholder 2"/>
          <p:cNvSpPr>
            <a:spLocks noGrp="1"/>
          </p:cNvSpPr>
          <p:nvPr>
            <p:ph idx="1"/>
          </p:nvPr>
        </p:nvSpPr>
        <p:spPr/>
        <p:txBody>
          <a:bodyPr>
            <a:normAutofit/>
          </a:bodyPr>
          <a:lstStyle/>
          <a:p>
            <a:r>
              <a:rPr lang="en-US" altLang="en-US" sz="2400" u="sng" dirty="0"/>
              <a:t>Port Washington Teachers’ Assoc. v. Bd. of Educ., Port Washington Union Free Sch. Dist.</a:t>
            </a:r>
            <a:endParaRPr lang="en-US" altLang="en-US" sz="2400" dirty="0"/>
          </a:p>
          <a:p>
            <a:pPr lvl="1"/>
            <a:r>
              <a:rPr lang="en-US" altLang="en-US" dirty="0"/>
              <a:t>School districts do not violate the law when they have a policy requiring parental notification of his/her minor child’s pregnancy</a:t>
            </a:r>
          </a:p>
          <a:p>
            <a:pPr lvl="1"/>
            <a:r>
              <a:rPr lang="en-US" altLang="en-US" dirty="0"/>
              <a:t>Court noted that the Commissioner’s Regulations provide that the board of education must advise “the parent or guardian of each child in whom in any aspect of the total school health service program indicates a defect, disability or other condition which may require professional attention in regard to health.” 8 N.Y.C.R.R. § 136.3(a)(5)</a:t>
            </a:r>
          </a:p>
        </p:txBody>
      </p:sp>
    </p:spTree>
    <p:extLst>
      <p:ext uri="{BB962C8B-B14F-4D97-AF65-F5344CB8AC3E}">
        <p14:creationId xmlns:p14="http://schemas.microsoft.com/office/powerpoint/2010/main" val="35697644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Pregnancy: Guidance from the Second Circuit and SDNY </a:t>
            </a:r>
            <a:r>
              <a:rPr lang="en-US" sz="1800" dirty="0"/>
              <a:t>(</a:t>
            </a:r>
            <a:r>
              <a:rPr lang="en-US" sz="1800" i="1" dirty="0"/>
              <a:t>cont’d.)</a:t>
            </a:r>
            <a:endParaRPr lang="en-US" i="1" dirty="0"/>
          </a:p>
        </p:txBody>
      </p:sp>
      <p:sp>
        <p:nvSpPr>
          <p:cNvPr id="4" name="Slide Number Placeholder 3"/>
          <p:cNvSpPr>
            <a:spLocks noGrp="1"/>
          </p:cNvSpPr>
          <p:nvPr>
            <p:ph type="sldNum" sz="quarter" idx="12"/>
          </p:nvPr>
        </p:nvSpPr>
        <p:spPr/>
        <p:txBody>
          <a:bodyPr/>
          <a:lstStyle/>
          <a:p>
            <a:fld id="{6B197D27-6C10-4D9B-83B5-1034CC3301D5}" type="slidenum">
              <a:rPr lang="en-US" smtClean="0"/>
              <a:t>58</a:t>
            </a:fld>
            <a:endParaRPr lang="en-US" dirty="0"/>
          </a:p>
        </p:txBody>
      </p:sp>
      <p:sp>
        <p:nvSpPr>
          <p:cNvPr id="5" name="Content Placeholder 2"/>
          <p:cNvSpPr>
            <a:spLocks noGrp="1"/>
          </p:cNvSpPr>
          <p:nvPr>
            <p:ph idx="1"/>
          </p:nvPr>
        </p:nvSpPr>
        <p:spPr/>
        <p:txBody>
          <a:bodyPr/>
          <a:lstStyle/>
          <a:p>
            <a:r>
              <a:rPr lang="en-US" altLang="en-US" sz="2400" u="sng" dirty="0"/>
              <a:t>Port Washington Teachers’ Assoc. v. Bd. of Educ., Port Washington Union Free Sch. Dist. </a:t>
            </a:r>
            <a:r>
              <a:rPr lang="en-US" altLang="en-US" sz="1600" dirty="0"/>
              <a:t>(cont’d)</a:t>
            </a:r>
            <a:endParaRPr lang="en-US" altLang="en-US" sz="2400" dirty="0"/>
          </a:p>
          <a:p>
            <a:pPr lvl="1"/>
            <a:r>
              <a:rPr lang="en-US" altLang="en-US" sz="2200" dirty="0"/>
              <a:t>Court implies that it may be mandatory for schools to disclose this information under FERPA and the Commissioner’s Regulations</a:t>
            </a:r>
          </a:p>
          <a:p>
            <a:pPr lvl="1"/>
            <a:r>
              <a:rPr lang="en-US" altLang="en-US" sz="2200" dirty="0"/>
              <a:t>“Male counterpart to a pregnant female enjoys no constitutional protections with respect to the pregnancy.”</a:t>
            </a:r>
          </a:p>
          <a:p>
            <a:pPr lvl="1"/>
            <a:r>
              <a:rPr lang="en-US" altLang="en-US" sz="2200" dirty="0"/>
              <a:t>“Should school fail to inform the parents of a student’s pregnancy and the student in any way is physically injured (through pregnancy complications or otherwise), it is the school that will face civil and perhaps criminal liability.”</a:t>
            </a:r>
          </a:p>
        </p:txBody>
      </p:sp>
    </p:spTree>
    <p:extLst>
      <p:ext uri="{BB962C8B-B14F-4D97-AF65-F5344CB8AC3E}">
        <p14:creationId xmlns:p14="http://schemas.microsoft.com/office/powerpoint/2010/main" val="27337100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Pregnancy: Guidance from NYSED</a:t>
            </a:r>
          </a:p>
        </p:txBody>
      </p:sp>
      <p:sp>
        <p:nvSpPr>
          <p:cNvPr id="4" name="Slide Number Placeholder 3"/>
          <p:cNvSpPr>
            <a:spLocks noGrp="1"/>
          </p:cNvSpPr>
          <p:nvPr>
            <p:ph type="sldNum" sz="quarter" idx="12"/>
          </p:nvPr>
        </p:nvSpPr>
        <p:spPr/>
        <p:txBody>
          <a:bodyPr/>
          <a:lstStyle/>
          <a:p>
            <a:fld id="{6B197D27-6C10-4D9B-83B5-1034CC3301D5}" type="slidenum">
              <a:rPr lang="en-US" smtClean="0"/>
              <a:t>59</a:t>
            </a:fld>
            <a:endParaRPr lang="en-US" dirty="0"/>
          </a:p>
        </p:txBody>
      </p:sp>
      <p:sp>
        <p:nvSpPr>
          <p:cNvPr id="5" name="Content Placeholder 2"/>
          <p:cNvSpPr>
            <a:spLocks noGrp="1"/>
          </p:cNvSpPr>
          <p:nvPr>
            <p:ph idx="1"/>
          </p:nvPr>
        </p:nvSpPr>
        <p:spPr/>
        <p:txBody>
          <a:bodyPr/>
          <a:lstStyle/>
          <a:p>
            <a:r>
              <a:rPr lang="en-US" altLang="en-US" sz="2400" dirty="0"/>
              <a:t>Court decisions in </a:t>
            </a:r>
            <a:r>
              <a:rPr lang="en-US" altLang="en-US" sz="2400" u="sng" dirty="0"/>
              <a:t>Port Washington</a:t>
            </a:r>
            <a:r>
              <a:rPr lang="en-US" altLang="en-US" sz="2400" dirty="0"/>
              <a:t> cases “only discussed the issue, and there were no express court holdings or mandates issued by either court on the issue.”</a:t>
            </a:r>
          </a:p>
          <a:p>
            <a:r>
              <a:rPr lang="en-US" altLang="en-US" sz="2400" dirty="0"/>
              <a:t>“The Department has not issued any new regulations or policy as a result of these decisions.”</a:t>
            </a:r>
          </a:p>
          <a:p>
            <a:r>
              <a:rPr lang="en-US" altLang="en-US" sz="2400" dirty="0"/>
              <a:t>Advises boards of education to consider whether they need to develop a written policy and to work in close consultation with the district’s counsel and medical director when doing so.</a:t>
            </a:r>
          </a:p>
        </p:txBody>
      </p:sp>
    </p:spTree>
    <p:extLst>
      <p:ext uri="{BB962C8B-B14F-4D97-AF65-F5344CB8AC3E}">
        <p14:creationId xmlns:p14="http://schemas.microsoft.com/office/powerpoint/2010/main" val="3399713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Continuation of Legislation</a:t>
            </a:r>
          </a:p>
        </p:txBody>
      </p:sp>
      <p:sp>
        <p:nvSpPr>
          <p:cNvPr id="3" name="Content Placeholder 2"/>
          <p:cNvSpPr>
            <a:spLocks noGrp="1"/>
          </p:cNvSpPr>
          <p:nvPr>
            <p:ph idx="1"/>
          </p:nvPr>
        </p:nvSpPr>
        <p:spPr/>
        <p:txBody>
          <a:bodyPr>
            <a:normAutofit fontScale="92500"/>
          </a:bodyPr>
          <a:lstStyle/>
          <a:p>
            <a:r>
              <a:rPr lang="en-US" dirty="0"/>
              <a:t>On June 13, 2022, Governor Hochul signed legislation authorizing school districts to continue this process for an additional year</a:t>
            </a:r>
          </a:p>
          <a:p>
            <a:r>
              <a:rPr lang="en-US" dirty="0"/>
              <a:t>School districts may provide educational services in the 2022-2023 and 2023-2024 school years to students with disabilities who turned 21 during the 2021-2022 school year</a:t>
            </a:r>
          </a:p>
          <a:p>
            <a:r>
              <a:rPr lang="en-US" dirty="0"/>
              <a:t>All of the other rules and requirements surrounding this process remain in effect, including that school districts may provide these services to students until they complete the services in their IEP or turn 23, whichever is sooner</a:t>
            </a:r>
          </a:p>
        </p:txBody>
      </p:sp>
      <p:sp>
        <p:nvSpPr>
          <p:cNvPr id="4" name="Slide Number Placeholder 3"/>
          <p:cNvSpPr>
            <a:spLocks noGrp="1"/>
          </p:cNvSpPr>
          <p:nvPr>
            <p:ph type="sldNum" sz="quarter" idx="12"/>
          </p:nvPr>
        </p:nvSpPr>
        <p:spPr/>
        <p:txBody>
          <a:bodyPr/>
          <a:lstStyle/>
          <a:p>
            <a:fld id="{6B197D27-6C10-4D9B-83B5-1034CC3301D5}" type="slidenum">
              <a:rPr lang="en-US" smtClean="0"/>
              <a:t>6</a:t>
            </a:fld>
            <a:endParaRPr lang="en-US" dirty="0"/>
          </a:p>
        </p:txBody>
      </p:sp>
    </p:spTree>
    <p:extLst>
      <p:ext uri="{BB962C8B-B14F-4D97-AF65-F5344CB8AC3E}">
        <p14:creationId xmlns:p14="http://schemas.microsoft.com/office/powerpoint/2010/main" val="1572534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Pregnancy: Guidance from NYSED</a:t>
            </a:r>
          </a:p>
        </p:txBody>
      </p:sp>
      <p:sp>
        <p:nvSpPr>
          <p:cNvPr id="4" name="Slide Number Placeholder 3"/>
          <p:cNvSpPr>
            <a:spLocks noGrp="1"/>
          </p:cNvSpPr>
          <p:nvPr>
            <p:ph type="sldNum" sz="quarter" idx="12"/>
          </p:nvPr>
        </p:nvSpPr>
        <p:spPr/>
        <p:txBody>
          <a:bodyPr/>
          <a:lstStyle/>
          <a:p>
            <a:fld id="{6B197D27-6C10-4D9B-83B5-1034CC3301D5}" type="slidenum">
              <a:rPr lang="en-US" smtClean="0"/>
              <a:t>60</a:t>
            </a:fld>
            <a:endParaRPr lang="en-US" dirty="0"/>
          </a:p>
        </p:txBody>
      </p:sp>
      <p:sp>
        <p:nvSpPr>
          <p:cNvPr id="5" name="Content Placeholder 2"/>
          <p:cNvSpPr>
            <a:spLocks noGrp="1"/>
          </p:cNvSpPr>
          <p:nvPr>
            <p:ph idx="1"/>
          </p:nvPr>
        </p:nvSpPr>
        <p:spPr/>
        <p:txBody>
          <a:bodyPr/>
          <a:lstStyle/>
          <a:p>
            <a:r>
              <a:rPr lang="en-US" altLang="en-US" sz="2400" dirty="0"/>
              <a:t>If a student tells you that she is pregnant:</a:t>
            </a:r>
          </a:p>
          <a:p>
            <a:pPr lvl="1"/>
            <a:r>
              <a:rPr lang="en-US" altLang="en-US" sz="2000" dirty="0"/>
              <a:t>First, determine whether your district has a policy on the matter </a:t>
            </a:r>
          </a:p>
          <a:p>
            <a:pPr lvl="2">
              <a:buFont typeface="Wingdings" panose="05000000000000000000" pitchFamily="2" charset="2"/>
              <a:buChar char="Ø"/>
            </a:pPr>
            <a:r>
              <a:rPr lang="en-US" altLang="en-US" sz="2000" i="1" dirty="0"/>
              <a:t>Comply with that policy</a:t>
            </a:r>
            <a:endParaRPr lang="en-US" altLang="en-US" sz="2000" dirty="0"/>
          </a:p>
          <a:p>
            <a:pPr lvl="1"/>
            <a:r>
              <a:rPr lang="en-US" altLang="en-US" sz="2000" dirty="0"/>
              <a:t>If no policy exists, seek-out consultation from supervisor</a:t>
            </a:r>
            <a:endParaRPr lang="en-US" altLang="en-US" sz="2000" i="1" dirty="0"/>
          </a:p>
          <a:p>
            <a:pPr lvl="1"/>
            <a:r>
              <a:rPr lang="en-US" altLang="en-US" sz="2000" dirty="0"/>
              <a:t>Many districts adopt the following steps:</a:t>
            </a:r>
          </a:p>
          <a:p>
            <a:pPr lvl="2"/>
            <a:r>
              <a:rPr lang="en-US" altLang="en-US" sz="2000" dirty="0"/>
              <a:t>Step 1: talk to the student and encourage her to speak to her parents</a:t>
            </a:r>
          </a:p>
          <a:p>
            <a:pPr lvl="2"/>
            <a:r>
              <a:rPr lang="en-US" altLang="en-US" sz="2000" dirty="0"/>
              <a:t>Step 2: if student refuses to tell her parents offer to meet with the student and her parents as a facilitator</a:t>
            </a:r>
          </a:p>
          <a:p>
            <a:pPr lvl="2"/>
            <a:r>
              <a:rPr lang="en-US" altLang="en-US" sz="2000" dirty="0"/>
              <a:t>Step 3: if student still refuses to tell her parents, tell her that you will speak to them on her behalf</a:t>
            </a:r>
          </a:p>
          <a:p>
            <a:pPr lvl="2"/>
            <a:r>
              <a:rPr lang="en-US" altLang="en-US" sz="2000" dirty="0"/>
              <a:t>Alternative option: Make an exception for students in abusive or negative family situations</a:t>
            </a:r>
          </a:p>
        </p:txBody>
      </p:sp>
    </p:spTree>
    <p:extLst>
      <p:ext uri="{BB962C8B-B14F-4D97-AF65-F5344CB8AC3E}">
        <p14:creationId xmlns:p14="http://schemas.microsoft.com/office/powerpoint/2010/main" val="367149843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Counseling: Practical Tips</a:t>
            </a:r>
          </a:p>
        </p:txBody>
      </p:sp>
      <p:sp>
        <p:nvSpPr>
          <p:cNvPr id="4" name="Slide Number Placeholder 3"/>
          <p:cNvSpPr>
            <a:spLocks noGrp="1"/>
          </p:cNvSpPr>
          <p:nvPr>
            <p:ph type="sldNum" sz="quarter" idx="12"/>
          </p:nvPr>
        </p:nvSpPr>
        <p:spPr/>
        <p:txBody>
          <a:bodyPr/>
          <a:lstStyle/>
          <a:p>
            <a:fld id="{6B197D27-6C10-4D9B-83B5-1034CC3301D5}" type="slidenum">
              <a:rPr lang="en-US" smtClean="0"/>
              <a:t>61</a:t>
            </a:fld>
            <a:endParaRPr lang="en-US" dirty="0"/>
          </a:p>
        </p:txBody>
      </p:sp>
      <p:sp>
        <p:nvSpPr>
          <p:cNvPr id="5" name="Content Placeholder 2"/>
          <p:cNvSpPr>
            <a:spLocks noGrp="1"/>
          </p:cNvSpPr>
          <p:nvPr>
            <p:ph idx="1"/>
          </p:nvPr>
        </p:nvSpPr>
        <p:spPr/>
        <p:txBody>
          <a:bodyPr>
            <a:normAutofit lnSpcReduction="10000"/>
          </a:bodyPr>
          <a:lstStyle/>
          <a:p>
            <a:r>
              <a:rPr lang="en-US" altLang="en-US" sz="2400" dirty="0"/>
              <a:t>Clearly explain the boundaries of confidentiality prior to counseling session with student</a:t>
            </a:r>
          </a:p>
          <a:p>
            <a:pPr lvl="1"/>
            <a:r>
              <a:rPr lang="en-US" altLang="en-US" sz="2000" dirty="0"/>
              <a:t>Report to a parent or other official typically needs to be made when a student makes the following claims:</a:t>
            </a:r>
          </a:p>
          <a:p>
            <a:pPr lvl="2"/>
            <a:r>
              <a:rPr lang="en-US" altLang="en-US" sz="2000" dirty="0"/>
              <a:t>Student is a danger to him- or herself</a:t>
            </a:r>
          </a:p>
          <a:p>
            <a:pPr lvl="2"/>
            <a:r>
              <a:rPr lang="en-US" altLang="en-US" sz="2000" dirty="0"/>
              <a:t>Student is in danger from another individual</a:t>
            </a:r>
          </a:p>
          <a:p>
            <a:pPr lvl="2"/>
            <a:r>
              <a:rPr lang="en-US" altLang="en-US" sz="2000" dirty="0"/>
              <a:t>Student reports that he/she may injure another individual</a:t>
            </a:r>
          </a:p>
          <a:p>
            <a:r>
              <a:rPr lang="en-US" altLang="en-US" sz="2400" dirty="0"/>
              <a:t>Discuss boundaries with parents</a:t>
            </a:r>
          </a:p>
          <a:p>
            <a:r>
              <a:rPr lang="en-US" altLang="en-US" sz="2400" dirty="0"/>
              <a:t>Have a conversation with student prior to reporting communications with parents</a:t>
            </a:r>
          </a:p>
          <a:p>
            <a:r>
              <a:rPr lang="en-US" altLang="en-US" sz="2400" dirty="0"/>
              <a:t>Be familiar with any relevant district policies and laws related to confidentiality and mandated reporting</a:t>
            </a:r>
          </a:p>
        </p:txBody>
      </p:sp>
    </p:spTree>
    <p:extLst>
      <p:ext uri="{BB962C8B-B14F-4D97-AF65-F5344CB8AC3E}">
        <p14:creationId xmlns:p14="http://schemas.microsoft.com/office/powerpoint/2010/main" val="343455517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Liability</a:t>
            </a:r>
          </a:p>
        </p:txBody>
      </p:sp>
      <p:sp>
        <p:nvSpPr>
          <p:cNvPr id="4" name="Slide Number Placeholder 3"/>
          <p:cNvSpPr>
            <a:spLocks noGrp="1"/>
          </p:cNvSpPr>
          <p:nvPr>
            <p:ph type="sldNum" sz="quarter" idx="12"/>
          </p:nvPr>
        </p:nvSpPr>
        <p:spPr/>
        <p:txBody>
          <a:bodyPr/>
          <a:lstStyle/>
          <a:p>
            <a:fld id="{6B197D27-6C10-4D9B-83B5-1034CC3301D5}" type="slidenum">
              <a:rPr lang="en-US" smtClean="0"/>
              <a:t>62</a:t>
            </a:fld>
            <a:endParaRPr lang="en-US" dirty="0"/>
          </a:p>
        </p:txBody>
      </p:sp>
      <p:sp>
        <p:nvSpPr>
          <p:cNvPr id="5" name="Content Placeholder 2"/>
          <p:cNvSpPr>
            <a:spLocks noGrp="1"/>
          </p:cNvSpPr>
          <p:nvPr>
            <p:ph idx="1"/>
          </p:nvPr>
        </p:nvSpPr>
        <p:spPr/>
        <p:txBody>
          <a:bodyPr/>
          <a:lstStyle/>
          <a:p>
            <a:r>
              <a:rPr lang="en-US" altLang="en-US" dirty="0"/>
              <a:t>Risk of litigation is low, especially if working in school setting</a:t>
            </a:r>
          </a:p>
          <a:p>
            <a:r>
              <a:rPr lang="en-US" altLang="en-US" dirty="0"/>
              <a:t>Violation of privacy</a:t>
            </a:r>
          </a:p>
          <a:p>
            <a:pPr lvl="1"/>
            <a:r>
              <a:rPr lang="en-US" altLang="en-US" dirty="0"/>
              <a:t>New York only recognizes one privacy tort – appropriation</a:t>
            </a:r>
          </a:p>
          <a:p>
            <a:pPr lvl="1"/>
            <a:r>
              <a:rPr lang="en-US" altLang="en-US" dirty="0"/>
              <a:t>Federal right to privacy</a:t>
            </a:r>
          </a:p>
          <a:p>
            <a:pPr lvl="2"/>
            <a:r>
              <a:rPr lang="en-US" altLang="en-US" sz="2000" dirty="0"/>
              <a:t>marry; procreate; custody of one’s children; keep family together; control upbringing of own children; purchase and use contraceptives; refuse medical treatment; obtain abortion, subject to any state limitation</a:t>
            </a:r>
            <a:endParaRPr lang="en-US" altLang="en-US" dirty="0"/>
          </a:p>
          <a:p>
            <a:pPr lvl="1"/>
            <a:r>
              <a:rPr lang="en-US" altLang="en-US" dirty="0"/>
              <a:t>FERPA Disclosure – Complaint sent to Family Policy Compliance Office</a:t>
            </a:r>
          </a:p>
        </p:txBody>
      </p:sp>
    </p:spTree>
    <p:extLst>
      <p:ext uri="{BB962C8B-B14F-4D97-AF65-F5344CB8AC3E}">
        <p14:creationId xmlns:p14="http://schemas.microsoft.com/office/powerpoint/2010/main" val="151104603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Personal Liability: Case Example</a:t>
            </a:r>
          </a:p>
        </p:txBody>
      </p:sp>
      <p:sp>
        <p:nvSpPr>
          <p:cNvPr id="4" name="Slide Number Placeholder 3"/>
          <p:cNvSpPr>
            <a:spLocks noGrp="1"/>
          </p:cNvSpPr>
          <p:nvPr>
            <p:ph type="sldNum" sz="quarter" idx="12"/>
          </p:nvPr>
        </p:nvSpPr>
        <p:spPr/>
        <p:txBody>
          <a:bodyPr/>
          <a:lstStyle/>
          <a:p>
            <a:fld id="{6B197D27-6C10-4D9B-83B5-1034CC3301D5}" type="slidenum">
              <a:rPr lang="en-US" smtClean="0"/>
              <a:t>63</a:t>
            </a:fld>
            <a:endParaRPr lang="en-US" dirty="0"/>
          </a:p>
        </p:txBody>
      </p:sp>
      <p:sp>
        <p:nvSpPr>
          <p:cNvPr id="6" name="Content Placeholder 2"/>
          <p:cNvSpPr>
            <a:spLocks noGrp="1"/>
          </p:cNvSpPr>
          <p:nvPr>
            <p:ph idx="1"/>
          </p:nvPr>
        </p:nvSpPr>
        <p:spPr/>
        <p:txBody>
          <a:bodyPr/>
          <a:lstStyle/>
          <a:p>
            <a:r>
              <a:rPr lang="en-US" altLang="en-US" sz="2400" u="sng" dirty="0"/>
              <a:t>Savino v. Board of Education of School District # 1, Westbury, NY</a:t>
            </a:r>
            <a:r>
              <a:rPr lang="en-US" altLang="en-US" sz="2400" dirty="0"/>
              <a:t> 123 A.D.2d 314 (N.Y. App. Div. 1986)</a:t>
            </a:r>
          </a:p>
          <a:p>
            <a:pPr lvl="1"/>
            <a:r>
              <a:rPr lang="en-US" altLang="en-US" sz="2200" dirty="0"/>
              <a:t>Educational malpractice lawsuit claiming the district refused or failed to notify the parent of psychological problems revealed through psychological evaluations conducted by the district, resulting in “chronic antisocial behavior”</a:t>
            </a:r>
          </a:p>
          <a:p>
            <a:pPr lvl="1"/>
            <a:r>
              <a:rPr lang="en-US" altLang="en-US" sz="2200" dirty="0"/>
              <a:t>Court found this claim was not based on educational malpractice</a:t>
            </a:r>
          </a:p>
          <a:p>
            <a:pPr lvl="1"/>
            <a:r>
              <a:rPr lang="en-US" altLang="en-US" sz="2200" dirty="0"/>
              <a:t>Case did not allege the student was improperly educated, so therefore was not based in educational malpractice</a:t>
            </a:r>
          </a:p>
          <a:p>
            <a:pPr lvl="1"/>
            <a:r>
              <a:rPr lang="en-US" altLang="en-US" sz="2200" dirty="0"/>
              <a:t>“We express no opinion to whether the allegations in the complaint are legally insufficient for any reason other than the one specifically raised in this appeal.”</a:t>
            </a:r>
          </a:p>
        </p:txBody>
      </p:sp>
    </p:spTree>
    <p:extLst>
      <p:ext uri="{BB962C8B-B14F-4D97-AF65-F5344CB8AC3E}">
        <p14:creationId xmlns:p14="http://schemas.microsoft.com/office/powerpoint/2010/main" val="107294742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About Outside Providers Delivering Counseling in School?</a:t>
            </a:r>
          </a:p>
        </p:txBody>
      </p:sp>
      <p:sp>
        <p:nvSpPr>
          <p:cNvPr id="4" name="Slide Number Placeholder 3"/>
          <p:cNvSpPr>
            <a:spLocks noGrp="1"/>
          </p:cNvSpPr>
          <p:nvPr>
            <p:ph type="sldNum" sz="quarter" idx="12"/>
          </p:nvPr>
        </p:nvSpPr>
        <p:spPr/>
        <p:txBody>
          <a:bodyPr/>
          <a:lstStyle/>
          <a:p>
            <a:fld id="{6B197D27-6C10-4D9B-83B5-1034CC3301D5}" type="slidenum">
              <a:rPr lang="en-US" smtClean="0"/>
              <a:t>64</a:t>
            </a:fld>
            <a:endParaRPr lang="en-US" dirty="0"/>
          </a:p>
        </p:txBody>
      </p:sp>
      <p:sp>
        <p:nvSpPr>
          <p:cNvPr id="5" name="Content Placeholder 2"/>
          <p:cNvSpPr>
            <a:spLocks noGrp="1"/>
          </p:cNvSpPr>
          <p:nvPr>
            <p:ph idx="1"/>
          </p:nvPr>
        </p:nvSpPr>
        <p:spPr/>
        <p:txBody>
          <a:bodyPr/>
          <a:lstStyle/>
          <a:p>
            <a:r>
              <a:rPr lang="en-US" altLang="en-US" dirty="0"/>
              <a:t>Typically, an outside provider delivering counseling in school would be considered a “school official” under FERPA</a:t>
            </a:r>
          </a:p>
          <a:p>
            <a:pPr lvl="1"/>
            <a:r>
              <a:rPr lang="en-US" altLang="en-US" dirty="0"/>
              <a:t>This means the outside provider is part of the school setting and the records kept by that provider are educational records under FERPA</a:t>
            </a:r>
          </a:p>
          <a:p>
            <a:r>
              <a:rPr lang="en-US" altLang="en-US" dirty="0"/>
              <a:t>It is important to examine the contractual agreement between the District and outside provider to determine whether the outside provider is a school official</a:t>
            </a:r>
          </a:p>
        </p:txBody>
      </p:sp>
    </p:spTree>
    <p:extLst>
      <p:ext uri="{BB962C8B-B14F-4D97-AF65-F5344CB8AC3E}">
        <p14:creationId xmlns:p14="http://schemas.microsoft.com/office/powerpoint/2010/main" val="344627544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Thank you!</a:t>
            </a:r>
          </a:p>
        </p:txBody>
      </p:sp>
      <p:sp>
        <p:nvSpPr>
          <p:cNvPr id="3" name="Content Placeholder 2"/>
          <p:cNvSpPr>
            <a:spLocks noGrp="1"/>
          </p:cNvSpPr>
          <p:nvPr>
            <p:ph idx="1"/>
          </p:nvPr>
        </p:nvSpPr>
        <p:spPr/>
        <p:txBody>
          <a:bodyPr>
            <a:normAutofit/>
          </a:bodyPr>
          <a:lstStyle/>
          <a:p>
            <a:pPr marL="0" indent="0" algn="ctr">
              <a:buNone/>
            </a:pPr>
            <a:endParaRPr lang="en-US" sz="4000" dirty="0"/>
          </a:p>
          <a:p>
            <a:pPr marL="0" indent="0" algn="ctr">
              <a:buNone/>
            </a:pPr>
            <a:r>
              <a:rPr lang="en-US" sz="4000" b="1" dirty="0">
                <a:solidFill>
                  <a:schemeClr val="accent6">
                    <a:lumMod val="75000"/>
                  </a:schemeClr>
                </a:solidFill>
              </a:rPr>
              <a:t>QUESTIONS?</a:t>
            </a:r>
          </a:p>
          <a:p>
            <a:pPr marL="0" indent="0" algn="ctr">
              <a:buNone/>
            </a:pPr>
            <a:endParaRPr lang="en-US" sz="4000" dirty="0">
              <a:solidFill>
                <a:schemeClr val="accent6">
                  <a:lumMod val="75000"/>
                </a:schemeClr>
              </a:solidFill>
            </a:endParaRPr>
          </a:p>
        </p:txBody>
      </p:sp>
      <p:sp>
        <p:nvSpPr>
          <p:cNvPr id="4" name="Slide Number Placeholder 3"/>
          <p:cNvSpPr>
            <a:spLocks noGrp="1"/>
          </p:cNvSpPr>
          <p:nvPr>
            <p:ph type="sldNum" sz="quarter" idx="4294967295"/>
          </p:nvPr>
        </p:nvSpPr>
        <p:spPr>
          <a:xfrm>
            <a:off x="5815383" y="6324600"/>
            <a:ext cx="2844059" cy="365125"/>
          </a:xfrm>
        </p:spPr>
        <p:txBody>
          <a:bodyPr/>
          <a:lstStyle/>
          <a:p>
            <a:fld id="{6B197D27-6C10-4D9B-83B5-1034CC3301D5}" type="slidenum">
              <a:rPr lang="en-US" smtClean="0"/>
              <a:t>65</a:t>
            </a:fld>
            <a:endParaRPr lang="en-US" dirty="0"/>
          </a:p>
        </p:txBody>
      </p:sp>
      <p:pic>
        <p:nvPicPr>
          <p:cNvPr id="5" name="Picture 4" descr="C:\Users\jricks\AppData\Local\Microsoft\Windows\Temporary Internet Files\Content.IE5\NWYGBAOX\question_1[1].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71393" y="3345100"/>
            <a:ext cx="2167573" cy="1911985"/>
          </a:xfrm>
          <a:prstGeom prst="rect">
            <a:avLst/>
          </a:prstGeom>
          <a:noFill/>
          <a:ln>
            <a:noFill/>
          </a:ln>
        </p:spPr>
      </p:pic>
    </p:spTree>
    <p:extLst>
      <p:ext uri="{BB962C8B-B14F-4D97-AF65-F5344CB8AC3E}">
        <p14:creationId xmlns:p14="http://schemas.microsoft.com/office/powerpoint/2010/main" val="2137287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423160" y="533400"/>
            <a:ext cx="9464040" cy="5568154"/>
          </a:xfrm>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sz="3600" b="1" cap="all" dirty="0">
                <a:solidFill>
                  <a:schemeClr val="accent6">
                    <a:lumMod val="75000"/>
                  </a:schemeClr>
                </a:solidFill>
              </a:rPr>
              <a:t>New York’s Proposal to End Using the Term “Emotional Disturbance”</a:t>
            </a:r>
          </a:p>
        </p:txBody>
      </p:sp>
      <p:sp>
        <p:nvSpPr>
          <p:cNvPr id="2" name="Slide Number Placeholder 1"/>
          <p:cNvSpPr>
            <a:spLocks noGrp="1"/>
          </p:cNvSpPr>
          <p:nvPr>
            <p:ph type="sldNum" sz="quarter" idx="12"/>
          </p:nvPr>
        </p:nvSpPr>
        <p:spPr/>
        <p:txBody>
          <a:bodyPr/>
          <a:lstStyle/>
          <a:p>
            <a:fld id="{6B197D27-6C10-4D9B-83B5-1034CC3301D5}" type="slidenum">
              <a:rPr lang="en-US" smtClean="0"/>
              <a:pPr/>
              <a:t>7</a:t>
            </a:fld>
            <a:endParaRPr lang="en-US" dirty="0"/>
          </a:p>
        </p:txBody>
      </p:sp>
    </p:spTree>
    <p:extLst>
      <p:ext uri="{BB962C8B-B14F-4D97-AF65-F5344CB8AC3E}">
        <p14:creationId xmlns:p14="http://schemas.microsoft.com/office/powerpoint/2010/main" val="2592051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IEP Classification Categories</a:t>
            </a:r>
          </a:p>
        </p:txBody>
      </p:sp>
      <p:sp>
        <p:nvSpPr>
          <p:cNvPr id="4" name="Slide Number Placeholder 3"/>
          <p:cNvSpPr>
            <a:spLocks noGrp="1"/>
          </p:cNvSpPr>
          <p:nvPr>
            <p:ph type="sldNum" sz="quarter" idx="12"/>
          </p:nvPr>
        </p:nvSpPr>
        <p:spPr/>
        <p:txBody>
          <a:bodyPr/>
          <a:lstStyle/>
          <a:p>
            <a:fld id="{6B197D27-6C10-4D9B-83B5-1034CC3301D5}" type="slidenum">
              <a:rPr lang="en-US" smtClean="0"/>
              <a:pPr/>
              <a:t>8</a:t>
            </a:fld>
            <a:endParaRPr lang="en-US" dirty="0"/>
          </a:p>
        </p:txBody>
      </p:sp>
      <p:sp>
        <p:nvSpPr>
          <p:cNvPr id="5" name="Content Placeholder 2"/>
          <p:cNvSpPr>
            <a:spLocks noGrp="1"/>
          </p:cNvSpPr>
          <p:nvPr>
            <p:ph sz="half" idx="1"/>
          </p:nvPr>
        </p:nvSpPr>
        <p:spPr>
          <a:xfrm>
            <a:off x="2438996" y="1828800"/>
            <a:ext cx="3655416" cy="3200400"/>
          </a:xfrm>
        </p:spPr>
        <p:txBody>
          <a:bodyPr>
            <a:noAutofit/>
          </a:bodyPr>
          <a:lstStyle/>
          <a:p>
            <a:pPr marL="396875" indent="-396875">
              <a:buFont typeface="Wingdings" panose="05000000000000000000" pitchFamily="2" charset="2"/>
              <a:buNone/>
            </a:pPr>
            <a:r>
              <a:rPr lang="en-US" altLang="en-US" sz="2200" dirty="0">
                <a:solidFill>
                  <a:srgbClr val="DA5800"/>
                </a:solidFill>
              </a:rPr>
              <a:t>1.</a:t>
            </a:r>
            <a:r>
              <a:rPr lang="en-US" altLang="en-US" sz="2200" dirty="0">
                <a:solidFill>
                  <a:srgbClr val="C00000"/>
                </a:solidFill>
              </a:rPr>
              <a:t> 	</a:t>
            </a:r>
            <a:r>
              <a:rPr lang="en-US" altLang="en-US" sz="2200" dirty="0"/>
              <a:t>Autism</a:t>
            </a:r>
          </a:p>
          <a:p>
            <a:pPr marL="396875" indent="-396875">
              <a:buFont typeface="Wingdings" panose="05000000000000000000" pitchFamily="2" charset="2"/>
              <a:buNone/>
            </a:pPr>
            <a:r>
              <a:rPr lang="en-US" altLang="en-US" sz="2200" dirty="0">
                <a:solidFill>
                  <a:srgbClr val="DA5800"/>
                </a:solidFill>
              </a:rPr>
              <a:t>2.</a:t>
            </a:r>
            <a:r>
              <a:rPr lang="en-US" altLang="en-US" sz="2200" dirty="0">
                <a:solidFill>
                  <a:srgbClr val="C00000"/>
                </a:solidFill>
              </a:rPr>
              <a:t> 	</a:t>
            </a:r>
            <a:r>
              <a:rPr lang="en-US" altLang="en-US" sz="2200" dirty="0"/>
              <a:t>Deafness</a:t>
            </a:r>
          </a:p>
          <a:p>
            <a:pPr marL="396875" indent="-396875">
              <a:buFont typeface="Wingdings" panose="05000000000000000000" pitchFamily="2" charset="2"/>
              <a:buNone/>
            </a:pPr>
            <a:r>
              <a:rPr lang="en-US" altLang="en-US" sz="2200" dirty="0">
                <a:solidFill>
                  <a:srgbClr val="DA5800"/>
                </a:solidFill>
              </a:rPr>
              <a:t>3.</a:t>
            </a:r>
            <a:r>
              <a:rPr lang="en-US" altLang="en-US" sz="2200" dirty="0">
                <a:solidFill>
                  <a:srgbClr val="C00000"/>
                </a:solidFill>
              </a:rPr>
              <a:t> 	</a:t>
            </a:r>
            <a:r>
              <a:rPr lang="en-US" altLang="en-US" sz="2200" dirty="0"/>
              <a:t>Deaf-blindness</a:t>
            </a:r>
          </a:p>
          <a:p>
            <a:pPr marL="396875" indent="-396875">
              <a:buFont typeface="Wingdings" panose="05000000000000000000" pitchFamily="2" charset="2"/>
              <a:buNone/>
            </a:pPr>
            <a:r>
              <a:rPr lang="en-US" altLang="en-US" sz="2200" dirty="0">
                <a:solidFill>
                  <a:srgbClr val="DA5800"/>
                </a:solidFill>
              </a:rPr>
              <a:t>4.</a:t>
            </a:r>
            <a:r>
              <a:rPr lang="en-US" altLang="en-US" sz="2200" dirty="0">
                <a:solidFill>
                  <a:srgbClr val="C00000"/>
                </a:solidFill>
              </a:rPr>
              <a:t> 	</a:t>
            </a:r>
            <a:r>
              <a:rPr lang="en-US" altLang="en-US" sz="2200" b="1" dirty="0"/>
              <a:t>Emotional disturbance</a:t>
            </a:r>
          </a:p>
          <a:p>
            <a:pPr marL="396875" indent="-396875">
              <a:buFont typeface="Wingdings" panose="05000000000000000000" pitchFamily="2" charset="2"/>
              <a:buNone/>
            </a:pPr>
            <a:r>
              <a:rPr lang="en-US" altLang="en-US" sz="2200" dirty="0">
                <a:solidFill>
                  <a:srgbClr val="DA5800"/>
                </a:solidFill>
              </a:rPr>
              <a:t>5.</a:t>
            </a:r>
            <a:r>
              <a:rPr lang="en-US" altLang="en-US" sz="2200" dirty="0">
                <a:solidFill>
                  <a:srgbClr val="C00000"/>
                </a:solidFill>
              </a:rPr>
              <a:t>	</a:t>
            </a:r>
            <a:r>
              <a:rPr lang="en-US" altLang="en-US" sz="2200" dirty="0"/>
              <a:t>Hearing impairment</a:t>
            </a:r>
          </a:p>
          <a:p>
            <a:pPr marL="396875" indent="-396875">
              <a:buFont typeface="Wingdings" panose="05000000000000000000" pitchFamily="2" charset="2"/>
              <a:buNone/>
            </a:pPr>
            <a:r>
              <a:rPr lang="en-US" altLang="en-US" sz="2200" dirty="0">
                <a:solidFill>
                  <a:srgbClr val="DA5800"/>
                </a:solidFill>
              </a:rPr>
              <a:t>6.</a:t>
            </a:r>
            <a:r>
              <a:rPr lang="en-US" altLang="en-US" sz="2200" dirty="0">
                <a:solidFill>
                  <a:srgbClr val="C00000"/>
                </a:solidFill>
              </a:rPr>
              <a:t> 	</a:t>
            </a:r>
            <a:r>
              <a:rPr lang="en-US" altLang="en-US" sz="2200" dirty="0"/>
              <a:t>Learning disability</a:t>
            </a:r>
          </a:p>
          <a:p>
            <a:pPr marL="396875" indent="-396875">
              <a:buFont typeface="Wingdings" panose="05000000000000000000" pitchFamily="2" charset="2"/>
              <a:buNone/>
            </a:pPr>
            <a:r>
              <a:rPr lang="en-US" altLang="en-US" sz="2200" dirty="0">
                <a:solidFill>
                  <a:srgbClr val="DA5800"/>
                </a:solidFill>
              </a:rPr>
              <a:t>7.</a:t>
            </a:r>
            <a:r>
              <a:rPr lang="en-US" altLang="en-US" sz="2200" dirty="0">
                <a:solidFill>
                  <a:srgbClr val="C00000"/>
                </a:solidFill>
              </a:rPr>
              <a:t> 	</a:t>
            </a:r>
            <a:r>
              <a:rPr lang="en-US" altLang="en-US" sz="2200" dirty="0"/>
              <a:t>Intellectual disability</a:t>
            </a:r>
          </a:p>
        </p:txBody>
      </p:sp>
      <p:sp>
        <p:nvSpPr>
          <p:cNvPr id="6" name="Content Placeholder 3"/>
          <p:cNvSpPr txBox="1">
            <a:spLocks/>
          </p:cNvSpPr>
          <p:nvPr/>
        </p:nvSpPr>
        <p:spPr>
          <a:xfrm>
            <a:off x="6551612" y="1828800"/>
            <a:ext cx="4259580" cy="3200400"/>
          </a:xfrm>
          <a:prstGeom prst="rect">
            <a:avLst/>
          </a:prstGeom>
        </p:spPr>
        <p:txBody>
          <a:bodyPr/>
          <a:lstStyle>
            <a:lvl1pPr marL="228600" indent="-228600" algn="l" defTabSz="914400" rtl="0" eaLnBrk="1" latinLnBrk="0" hangingPunct="1">
              <a:lnSpc>
                <a:spcPct val="90000"/>
              </a:lnSpc>
              <a:spcBef>
                <a:spcPts val="1000"/>
              </a:spcBef>
              <a:buClr>
                <a:schemeClr val="accent6">
                  <a:lumMod val="75000"/>
                </a:schemeClr>
              </a:buClr>
              <a:buFont typeface="Wingdings" panose="05000000000000000000" pitchFamily="2" charset="2"/>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chemeClr val="accent6">
                  <a:lumMod val="75000"/>
                </a:schemeClr>
              </a:buClr>
              <a:buFont typeface="Wingdings" panose="05000000000000000000" pitchFamily="2" charset="2"/>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chemeClr val="accent6">
                  <a:lumMod val="75000"/>
                </a:schemeClr>
              </a:buClr>
              <a:buFont typeface="Wingdings" panose="05000000000000000000" pitchFamily="2" charset="2"/>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chemeClr val="accent6">
                  <a:lumMod val="75000"/>
                </a:schemeClr>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chemeClr val="accent6">
                  <a:lumMod val="75000"/>
                </a:schemeClr>
              </a:buClr>
              <a:buFont typeface="Wingdings" panose="05000000000000000000" pitchFamily="2" charset="2"/>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96875" indent="-396875">
              <a:buFont typeface="Wingdings" panose="05000000000000000000" pitchFamily="2" charset="2"/>
              <a:buNone/>
            </a:pPr>
            <a:r>
              <a:rPr lang="en-US" altLang="en-US" sz="2200" dirty="0">
                <a:solidFill>
                  <a:srgbClr val="DA5800"/>
                </a:solidFill>
              </a:rPr>
              <a:t>8.</a:t>
            </a:r>
            <a:r>
              <a:rPr lang="en-US" altLang="en-US" sz="2200" dirty="0">
                <a:solidFill>
                  <a:srgbClr val="C00000"/>
                </a:solidFill>
              </a:rPr>
              <a:t> 	</a:t>
            </a:r>
            <a:r>
              <a:rPr lang="en-US" altLang="en-US" sz="2200" dirty="0"/>
              <a:t>Multiple Disabilities</a:t>
            </a:r>
            <a:r>
              <a:rPr lang="en-US" altLang="en-US" sz="2200" dirty="0">
                <a:solidFill>
                  <a:srgbClr val="C00000"/>
                </a:solidFill>
              </a:rPr>
              <a:t> </a:t>
            </a:r>
          </a:p>
          <a:p>
            <a:pPr marL="396875" indent="-396875">
              <a:buFont typeface="Wingdings" panose="05000000000000000000" pitchFamily="2" charset="2"/>
              <a:buNone/>
            </a:pPr>
            <a:r>
              <a:rPr lang="en-US" altLang="en-US" sz="2200" dirty="0">
                <a:solidFill>
                  <a:srgbClr val="DA5800"/>
                </a:solidFill>
              </a:rPr>
              <a:t>9.</a:t>
            </a:r>
            <a:r>
              <a:rPr lang="en-US" altLang="en-US" sz="2200" dirty="0">
                <a:solidFill>
                  <a:srgbClr val="C00000"/>
                </a:solidFill>
              </a:rPr>
              <a:t> 	</a:t>
            </a:r>
            <a:r>
              <a:rPr lang="en-US" altLang="en-US" sz="2200" dirty="0"/>
              <a:t>Orthopedic impairment</a:t>
            </a:r>
          </a:p>
          <a:p>
            <a:pPr marL="396875" indent="-396875">
              <a:buFont typeface="Wingdings" panose="05000000000000000000" pitchFamily="2" charset="2"/>
              <a:buNone/>
            </a:pPr>
            <a:r>
              <a:rPr lang="en-US" altLang="en-US" sz="2200" dirty="0">
                <a:solidFill>
                  <a:srgbClr val="DA5800"/>
                </a:solidFill>
              </a:rPr>
              <a:t>10.</a:t>
            </a:r>
            <a:r>
              <a:rPr lang="en-US" altLang="en-US" sz="2200" dirty="0">
                <a:solidFill>
                  <a:srgbClr val="C00000"/>
                </a:solidFill>
              </a:rPr>
              <a:t> </a:t>
            </a:r>
            <a:r>
              <a:rPr lang="en-US" altLang="en-US" sz="2200" dirty="0"/>
              <a:t>Other health impairment</a:t>
            </a:r>
          </a:p>
          <a:p>
            <a:pPr marL="396875" indent="-396875">
              <a:buFont typeface="Wingdings" panose="05000000000000000000" pitchFamily="2" charset="2"/>
              <a:buNone/>
            </a:pPr>
            <a:r>
              <a:rPr lang="en-US" altLang="en-US" sz="2200" dirty="0">
                <a:solidFill>
                  <a:srgbClr val="DA5800"/>
                </a:solidFill>
              </a:rPr>
              <a:t>11.</a:t>
            </a:r>
            <a:r>
              <a:rPr lang="en-US" altLang="en-US" sz="2200" dirty="0">
                <a:solidFill>
                  <a:srgbClr val="C00000"/>
                </a:solidFill>
              </a:rPr>
              <a:t> </a:t>
            </a:r>
            <a:r>
              <a:rPr lang="en-US" altLang="en-US" sz="2200" dirty="0"/>
              <a:t>Speech or language impairment</a:t>
            </a:r>
          </a:p>
          <a:p>
            <a:pPr marL="396875" indent="-396875">
              <a:buFont typeface="Wingdings" panose="05000000000000000000" pitchFamily="2" charset="2"/>
              <a:buNone/>
            </a:pPr>
            <a:r>
              <a:rPr lang="en-US" altLang="en-US" sz="2200" dirty="0">
                <a:solidFill>
                  <a:srgbClr val="DA5800"/>
                </a:solidFill>
              </a:rPr>
              <a:t>12.</a:t>
            </a:r>
            <a:r>
              <a:rPr lang="en-US" altLang="en-US" sz="2200" dirty="0">
                <a:solidFill>
                  <a:srgbClr val="C00000"/>
                </a:solidFill>
              </a:rPr>
              <a:t> </a:t>
            </a:r>
            <a:r>
              <a:rPr lang="en-US" altLang="en-US" sz="2200" dirty="0"/>
              <a:t>Traumatic brain injury</a:t>
            </a:r>
          </a:p>
          <a:p>
            <a:pPr marL="396875" indent="-396875">
              <a:buFont typeface="Wingdings" panose="05000000000000000000" pitchFamily="2" charset="2"/>
              <a:buNone/>
            </a:pPr>
            <a:r>
              <a:rPr lang="en-US" altLang="en-US" sz="2200" dirty="0">
                <a:solidFill>
                  <a:srgbClr val="DA5800"/>
                </a:solidFill>
              </a:rPr>
              <a:t>13.</a:t>
            </a:r>
            <a:r>
              <a:rPr lang="en-US" altLang="en-US" sz="2200" dirty="0">
                <a:solidFill>
                  <a:srgbClr val="C00000"/>
                </a:solidFill>
              </a:rPr>
              <a:t> </a:t>
            </a:r>
            <a:r>
              <a:rPr lang="en-US" altLang="en-US" sz="2200" dirty="0"/>
              <a:t>Visual impairment – including blindness</a:t>
            </a:r>
          </a:p>
        </p:txBody>
      </p:sp>
      <p:sp>
        <p:nvSpPr>
          <p:cNvPr id="7" name="TextBox 6"/>
          <p:cNvSpPr txBox="1"/>
          <p:nvPr/>
        </p:nvSpPr>
        <p:spPr>
          <a:xfrm>
            <a:off x="2589212" y="5105400"/>
            <a:ext cx="6477000" cy="400110"/>
          </a:xfrm>
          <a:prstGeom prst="rect">
            <a:avLst/>
          </a:prstGeom>
          <a:noFill/>
        </p:spPr>
        <p:txBody>
          <a:bodyPr wrap="square" rtlCol="0">
            <a:spAutoFit/>
          </a:bodyPr>
          <a:lstStyle/>
          <a:p>
            <a:r>
              <a:rPr lang="en-US" sz="2000" i="1" dirty="0">
                <a:solidFill>
                  <a:schemeClr val="accent6">
                    <a:lumMod val="75000"/>
                  </a:schemeClr>
                </a:solidFill>
                <a:latin typeface="Arial" panose="020B0604020202020204" pitchFamily="34" charset="0"/>
                <a:cs typeface="Arial" panose="020B0604020202020204" pitchFamily="34" charset="0"/>
              </a:rPr>
              <a:t>See </a:t>
            </a:r>
            <a:r>
              <a:rPr lang="en-US" sz="2000" dirty="0">
                <a:solidFill>
                  <a:schemeClr val="accent6">
                    <a:lumMod val="75000"/>
                  </a:schemeClr>
                </a:solidFill>
                <a:latin typeface="Arial" panose="020B0604020202020204" pitchFamily="34" charset="0"/>
                <a:cs typeface="Arial" panose="020B0604020202020204" pitchFamily="34" charset="0"/>
              </a:rPr>
              <a:t>8 NYCRR § 200.1(zz)(1-13)</a:t>
            </a:r>
            <a:endParaRPr lang="en-US" i="1" dirty="0">
              <a:solidFill>
                <a:schemeClr val="accent6">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43990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Emotional Disturbance Defined</a:t>
            </a:r>
          </a:p>
        </p:txBody>
      </p:sp>
      <p:sp>
        <p:nvSpPr>
          <p:cNvPr id="3" name="Content Placeholder 2"/>
          <p:cNvSpPr>
            <a:spLocks noGrp="1"/>
          </p:cNvSpPr>
          <p:nvPr>
            <p:ph idx="1"/>
          </p:nvPr>
        </p:nvSpPr>
        <p:spPr>
          <a:xfrm>
            <a:off x="2424662" y="1524000"/>
            <a:ext cx="9464040" cy="4470874"/>
          </a:xfrm>
        </p:spPr>
        <p:txBody>
          <a:bodyPr>
            <a:noAutofit/>
          </a:bodyPr>
          <a:lstStyle/>
          <a:p>
            <a:pPr>
              <a:spcBef>
                <a:spcPts val="0"/>
              </a:spcBef>
            </a:pPr>
            <a:r>
              <a:rPr lang="en-US" sz="2000" b="1" dirty="0"/>
              <a:t>Emotional disturbance</a:t>
            </a:r>
            <a:r>
              <a:rPr lang="en-US" sz="2000" dirty="0"/>
              <a:t> means a condition exhibiting one or more of the following characteristics over a long period of time and to a marked degree that adversely affects a student’s educational performance: </a:t>
            </a:r>
          </a:p>
          <a:p>
            <a:pPr marL="796925" lvl="1" indent="-339725">
              <a:spcBef>
                <a:spcPts val="0"/>
              </a:spcBef>
              <a:buFont typeface="+mj-lt"/>
              <a:buAutoNum type="romanLcPeriod"/>
            </a:pPr>
            <a:r>
              <a:rPr lang="en-US" sz="2000" dirty="0"/>
              <a:t>an inability to learn that cannot be explained by intellectual, sensory, or health factors; </a:t>
            </a:r>
          </a:p>
          <a:p>
            <a:pPr marL="796925" lvl="1" indent="-339725">
              <a:spcBef>
                <a:spcPts val="0"/>
              </a:spcBef>
              <a:buFont typeface="+mj-lt"/>
              <a:buAutoNum type="romanLcPeriod"/>
            </a:pPr>
            <a:r>
              <a:rPr lang="en-US" sz="2000" dirty="0"/>
              <a:t>an inability to build or maintain satisfactory interpersonal relationships with peers and teachers;</a:t>
            </a:r>
          </a:p>
          <a:p>
            <a:pPr marL="796925" lvl="1" indent="-339725">
              <a:spcBef>
                <a:spcPts val="0"/>
              </a:spcBef>
              <a:buFont typeface="+mj-lt"/>
              <a:buAutoNum type="romanLcPeriod"/>
            </a:pPr>
            <a:r>
              <a:rPr lang="en-US" sz="2000" dirty="0"/>
              <a:t>inappropriate types of behavior or feelings under normal circumstances </a:t>
            </a:r>
          </a:p>
          <a:p>
            <a:pPr marL="796925" lvl="1" indent="-339725">
              <a:spcBef>
                <a:spcPts val="0"/>
              </a:spcBef>
              <a:buFont typeface="+mj-lt"/>
              <a:buAutoNum type="romanLcPeriod"/>
            </a:pPr>
            <a:r>
              <a:rPr lang="en-US" sz="2000" dirty="0"/>
              <a:t>a generally pervasive mood of unhappiness or depression; or </a:t>
            </a:r>
          </a:p>
          <a:p>
            <a:pPr marL="796925" lvl="1" indent="-339725">
              <a:spcBef>
                <a:spcPts val="0"/>
              </a:spcBef>
              <a:buFont typeface="+mj-lt"/>
              <a:buAutoNum type="romanLcPeriod"/>
            </a:pPr>
            <a:r>
              <a:rPr lang="en-US" sz="2000" dirty="0"/>
              <a:t>a tendency to develop physical symptoms or fears associated with personal or school problems</a:t>
            </a:r>
          </a:p>
          <a:p>
            <a:pPr>
              <a:spcBef>
                <a:spcPts val="0"/>
              </a:spcBef>
            </a:pPr>
            <a:r>
              <a:rPr lang="en-US" sz="2000" dirty="0"/>
              <a:t>The term includes schizophrenia</a:t>
            </a:r>
          </a:p>
          <a:p>
            <a:pPr>
              <a:spcBef>
                <a:spcPts val="0"/>
              </a:spcBef>
            </a:pPr>
            <a:r>
              <a:rPr lang="en-US" sz="2000" dirty="0"/>
              <a:t>The term does not apply to students who are socially maladjusted, unless it is determined that they have an emotional disturbance  </a:t>
            </a:r>
            <a:endParaRPr lang="en-US" sz="1050" dirty="0"/>
          </a:p>
          <a:p>
            <a:pPr marL="0" indent="0">
              <a:spcBef>
                <a:spcPts val="0"/>
              </a:spcBef>
              <a:buNone/>
            </a:pPr>
            <a:br>
              <a:rPr lang="en-US" sz="2000" dirty="0"/>
            </a:br>
            <a:r>
              <a:rPr lang="en-US" sz="1800" dirty="0"/>
              <a:t>8 NYCRR § 200.1(zz)(4)</a:t>
            </a:r>
          </a:p>
          <a:p>
            <a:endParaRPr lang="en-US" sz="2000" dirty="0"/>
          </a:p>
        </p:txBody>
      </p:sp>
      <p:sp>
        <p:nvSpPr>
          <p:cNvPr id="4" name="Slide Number Placeholder 3"/>
          <p:cNvSpPr>
            <a:spLocks noGrp="1"/>
          </p:cNvSpPr>
          <p:nvPr>
            <p:ph type="sldNum" sz="quarter" idx="12"/>
          </p:nvPr>
        </p:nvSpPr>
        <p:spPr/>
        <p:txBody>
          <a:bodyPr/>
          <a:lstStyle/>
          <a:p>
            <a:fld id="{6B197D27-6C10-4D9B-83B5-1034CC3301D5}" type="slidenum">
              <a:rPr lang="en-US" smtClean="0"/>
              <a:pPr/>
              <a:t>9</a:t>
            </a:fld>
            <a:endParaRPr lang="en-US" dirty="0"/>
          </a:p>
        </p:txBody>
      </p:sp>
    </p:spTree>
    <p:extLst>
      <p:ext uri="{BB962C8B-B14F-4D97-AF65-F5344CB8AC3E}">
        <p14:creationId xmlns:p14="http://schemas.microsoft.com/office/powerpoint/2010/main" val="2022984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HB_2019_Green</Template>
  <TotalTime>12453</TotalTime>
  <Words>7180</Words>
  <Application>Microsoft Macintosh PowerPoint</Application>
  <PresentationFormat>Custom</PresentationFormat>
  <Paragraphs>499</Paragraphs>
  <Slides>65</Slides>
  <Notes>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65</vt:i4>
      </vt:variant>
    </vt:vector>
  </HeadingPairs>
  <TitlesOfParts>
    <vt:vector size="69" baseType="lpstr">
      <vt:lpstr>Arial</vt:lpstr>
      <vt:lpstr>Calibri</vt:lpstr>
      <vt:lpstr>Wingdings</vt:lpstr>
      <vt:lpstr>Office Theme</vt:lpstr>
      <vt:lpstr>CURRENT ISSUES IN SCHOOL LAW</vt:lpstr>
      <vt:lpstr>PowerPoint Presentation</vt:lpstr>
      <vt:lpstr>June 29, 2021 Legislation</vt:lpstr>
      <vt:lpstr>June 29, 2021 Legislation (cont’d.)</vt:lpstr>
      <vt:lpstr>June 29, 2021 Legislation (cont’d.)</vt:lpstr>
      <vt:lpstr>Continuation of Legislation</vt:lpstr>
      <vt:lpstr>PowerPoint Presentation</vt:lpstr>
      <vt:lpstr>13 IEP Classification Categories</vt:lpstr>
      <vt:lpstr>Emotional Disturbance Defined</vt:lpstr>
      <vt:lpstr>Emotional Disturbance Criticisms</vt:lpstr>
      <vt:lpstr>Different Terms Used for Emotional Disturbance</vt:lpstr>
      <vt:lpstr>NY Efforts to Change Terminology</vt:lpstr>
      <vt:lpstr>PowerPoint Presentation</vt:lpstr>
      <vt:lpstr>Part 100 Regulations Modifications</vt:lpstr>
      <vt:lpstr>Part 100 Regulations Modifications (cont’d.)</vt:lpstr>
      <vt:lpstr>Notable Modifications Effective July 1, 2023</vt:lpstr>
      <vt:lpstr>Part 200 Regulations Modifications</vt:lpstr>
      <vt:lpstr>PowerPoint Presentation</vt:lpstr>
      <vt:lpstr>Background</vt:lpstr>
      <vt:lpstr>Basic Facts about ERPOs</vt:lpstr>
      <vt:lpstr>Intersection with Mental Hygiene Law</vt:lpstr>
      <vt:lpstr>Who from the school can make an application for an ERPO?</vt:lpstr>
      <vt:lpstr>What are circumstances that might lead to an ERPO being issued?  </vt:lpstr>
      <vt:lpstr>What are circumstances that might lead to an ERPO being issued? </vt:lpstr>
      <vt:lpstr>Process</vt:lpstr>
      <vt:lpstr>Law Enforcement Coordination</vt:lpstr>
      <vt:lpstr>Change in Circumstances</vt:lpstr>
      <vt:lpstr>Renewing a Final ERPO</vt:lpstr>
      <vt:lpstr>Return of Guns to Lawful Owner</vt:lpstr>
      <vt:lpstr>Return of Guns to Respondent</vt:lpstr>
      <vt:lpstr>Recent Updates</vt:lpstr>
      <vt:lpstr>Recent Legislation on June 6, 2022</vt:lpstr>
      <vt:lpstr>Practical Challenges Regarding the Law</vt:lpstr>
      <vt:lpstr>PowerPoint Presentation</vt:lpstr>
      <vt:lpstr>FERPA </vt:lpstr>
      <vt:lpstr>Education Records</vt:lpstr>
      <vt:lpstr>Personally Identifiable Information</vt:lpstr>
      <vt:lpstr>Directory Information</vt:lpstr>
      <vt:lpstr>Student Record Access and Retention</vt:lpstr>
      <vt:lpstr>Parent Access</vt:lpstr>
      <vt:lpstr>What if the Student is Over 18?</vt:lpstr>
      <vt:lpstr>Confidentiality and Written Consent</vt:lpstr>
      <vt:lpstr>Confidentiality and Written Consent (cont’d.)</vt:lpstr>
      <vt:lpstr>Determining if a Health and Safety Emergency Exists</vt:lpstr>
      <vt:lpstr>Health Insurance Portability and Accountability Act (HIPAA)</vt:lpstr>
      <vt:lpstr>When are School Employees Required to Disclose Student Communications</vt:lpstr>
      <vt:lpstr>General E-mail Problems</vt:lpstr>
      <vt:lpstr>Using E-mail to Communicate Sensitive Information</vt:lpstr>
      <vt:lpstr>PowerPoint Presentation</vt:lpstr>
      <vt:lpstr>Privilege vs. Confidentiality</vt:lpstr>
      <vt:lpstr>School Counseling Setting </vt:lpstr>
      <vt:lpstr>Communications with Students </vt:lpstr>
      <vt:lpstr>Communications with Students: Commissioner’s Appeals</vt:lpstr>
      <vt:lpstr>Substance Abuse</vt:lpstr>
      <vt:lpstr>HIV-Related Information</vt:lpstr>
      <vt:lpstr>Abortion and STIs</vt:lpstr>
      <vt:lpstr>Pregnancy: Guidance from the Second Circuit and EDNY</vt:lpstr>
      <vt:lpstr>Pregnancy: Guidance from the Second Circuit and SDNY (cont’d.)</vt:lpstr>
      <vt:lpstr>Pregnancy: Guidance from NYSED</vt:lpstr>
      <vt:lpstr>Pregnancy: Guidance from NYSED</vt:lpstr>
      <vt:lpstr>Counseling: Practical Tips</vt:lpstr>
      <vt:lpstr>Personal Liability</vt:lpstr>
      <vt:lpstr>Personal Liability: Case Example</vt:lpstr>
      <vt:lpstr>What About Outside Providers Delivering Counseling in School?</vt:lpstr>
      <vt:lpstr>Thank you!</vt:lpstr>
    </vt:vector>
  </TitlesOfParts>
  <Company>Harris Beach PLLC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HBU</dc:creator>
  <cp:lastModifiedBy>Veronica, Mark</cp:lastModifiedBy>
  <cp:revision>321</cp:revision>
  <dcterms:created xsi:type="dcterms:W3CDTF">2019-06-11T14:07:38Z</dcterms:created>
  <dcterms:modified xsi:type="dcterms:W3CDTF">2023-02-14T03:19:51Z</dcterms:modified>
</cp:coreProperties>
</file>